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65" r:id="rId5"/>
    <p:sldId id="266" r:id="rId6"/>
    <p:sldId id="259" r:id="rId7"/>
    <p:sldId id="267" r:id="rId8"/>
    <p:sldId id="268" r:id="rId9"/>
    <p:sldId id="269" r:id="rId10"/>
    <p:sldId id="270" r:id="rId11"/>
    <p:sldId id="271" r:id="rId12"/>
    <p:sldId id="272" r:id="rId13"/>
    <p:sldId id="273" r:id="rId14"/>
    <p:sldId id="280" r:id="rId15"/>
    <p:sldId id="274" r:id="rId16"/>
    <p:sldId id="275" r:id="rId17"/>
    <p:sldId id="277" r:id="rId18"/>
    <p:sldId id="278" r:id="rId19"/>
    <p:sldId id="279" r:id="rId20"/>
    <p:sldId id="281" r:id="rId21"/>
    <p:sldId id="261" r:id="rId22"/>
    <p:sldId id="282" r:id="rId23"/>
    <p:sldId id="294" r:id="rId24"/>
    <p:sldId id="301" r:id="rId25"/>
    <p:sldId id="284" r:id="rId26"/>
    <p:sldId id="285" r:id="rId27"/>
    <p:sldId id="286" r:id="rId28"/>
    <p:sldId id="287" r:id="rId29"/>
    <p:sldId id="288" r:id="rId30"/>
    <p:sldId id="289" r:id="rId31"/>
    <p:sldId id="290" r:id="rId32"/>
    <p:sldId id="291" r:id="rId33"/>
    <p:sldId id="292" r:id="rId34"/>
    <p:sldId id="262" r:id="rId35"/>
    <p:sldId id="300" r:id="rId36"/>
    <p:sldId id="296" r:id="rId37"/>
    <p:sldId id="299" r:id="rId38"/>
    <p:sldId id="298" r:id="rId39"/>
    <p:sldId id="263"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56" autoAdjust="0"/>
    <p:restoredTop sz="94660"/>
  </p:normalViewPr>
  <p:slideViewPr>
    <p:cSldViewPr snapToGrid="0">
      <p:cViewPr>
        <p:scale>
          <a:sx n="53" d="100"/>
          <a:sy n="53" d="100"/>
        </p:scale>
        <p:origin x="812"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2B69832-2FB4-4D0B-90D6-7829D5BCD0B8}" type="datetimeFigureOut">
              <a:rPr lang="en-US" smtClean="0"/>
              <a:t>7/1/2022</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23B766B7-5185-42C2-908B-F349C6A43521}" type="slidenum">
              <a:rPr lang="en-US" smtClean="0"/>
              <a:t>‹#›</a:t>
            </a:fld>
            <a:endParaRPr lang="en-US"/>
          </a:p>
        </p:txBody>
      </p:sp>
    </p:spTree>
    <p:extLst>
      <p:ext uri="{BB962C8B-B14F-4D97-AF65-F5344CB8AC3E}">
        <p14:creationId xmlns:p14="http://schemas.microsoft.com/office/powerpoint/2010/main" val="3403327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B69832-2FB4-4D0B-90D6-7829D5BCD0B8}" type="datetimeFigureOut">
              <a:rPr lang="en-US" smtClean="0"/>
              <a:t>7/1/2022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B766B7-5185-42C2-908B-F349C6A43521}" type="slidenum">
              <a:rPr lang="en-US" smtClean="0"/>
              <a:t>‹#›</a:t>
            </a:fld>
            <a:endParaRPr lang="en-US"/>
          </a:p>
        </p:txBody>
      </p:sp>
    </p:spTree>
    <p:extLst>
      <p:ext uri="{BB962C8B-B14F-4D97-AF65-F5344CB8AC3E}">
        <p14:creationId xmlns:p14="http://schemas.microsoft.com/office/powerpoint/2010/main" val="1845804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B69832-2FB4-4D0B-90D6-7829D5BCD0B8}" type="datetimeFigureOut">
              <a:rPr lang="en-US" smtClean="0"/>
              <a:t>7/1/2022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B766B7-5185-42C2-908B-F349C6A43521}" type="slidenum">
              <a:rPr lang="en-US" smtClean="0"/>
              <a:t>‹#›</a:t>
            </a:fld>
            <a:endParaRPr lang="en-US"/>
          </a:p>
        </p:txBody>
      </p:sp>
    </p:spTree>
    <p:extLst>
      <p:ext uri="{BB962C8B-B14F-4D97-AF65-F5344CB8AC3E}">
        <p14:creationId xmlns:p14="http://schemas.microsoft.com/office/powerpoint/2010/main" val="4011782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B69832-2FB4-4D0B-90D6-7829D5BCD0B8}" type="datetimeFigureOut">
              <a:rPr lang="en-US" smtClean="0"/>
              <a:t>7/1/2022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B766B7-5185-42C2-908B-F349C6A43521}" type="slidenum">
              <a:rPr lang="en-US" smtClean="0"/>
              <a:t>‹#›</a:t>
            </a:fld>
            <a:endParaRPr lang="en-US"/>
          </a:p>
        </p:txBody>
      </p:sp>
    </p:spTree>
    <p:extLst>
      <p:ext uri="{BB962C8B-B14F-4D97-AF65-F5344CB8AC3E}">
        <p14:creationId xmlns:p14="http://schemas.microsoft.com/office/powerpoint/2010/main" val="3772844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B69832-2FB4-4D0B-90D6-7829D5BCD0B8}" type="datetimeFigureOut">
              <a:rPr lang="en-US" smtClean="0"/>
              <a:t>7/1/2022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B766B7-5185-42C2-908B-F349C6A43521}" type="slidenum">
              <a:rPr lang="en-US" smtClean="0"/>
              <a:t>‹#›</a:t>
            </a:fld>
            <a:endParaRPr lang="en-US"/>
          </a:p>
        </p:txBody>
      </p:sp>
    </p:spTree>
    <p:extLst>
      <p:ext uri="{BB962C8B-B14F-4D97-AF65-F5344CB8AC3E}">
        <p14:creationId xmlns:p14="http://schemas.microsoft.com/office/powerpoint/2010/main" val="587008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B69832-2FB4-4D0B-90D6-7829D5BCD0B8}" type="datetimeFigureOut">
              <a:rPr lang="en-US" smtClean="0"/>
              <a:t>7/1/2022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B766B7-5185-42C2-908B-F349C6A43521}" type="slidenum">
              <a:rPr lang="en-US" smtClean="0"/>
              <a:t>‹#›</a:t>
            </a:fld>
            <a:endParaRPr lang="en-US"/>
          </a:p>
        </p:txBody>
      </p:sp>
    </p:spTree>
    <p:extLst>
      <p:ext uri="{BB962C8B-B14F-4D97-AF65-F5344CB8AC3E}">
        <p14:creationId xmlns:p14="http://schemas.microsoft.com/office/powerpoint/2010/main" val="1044195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69832-2FB4-4D0B-90D6-7829D5BCD0B8}" type="datetimeFigureOut">
              <a:rPr lang="en-US" smtClean="0"/>
              <a:t>7/1/2022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B766B7-5185-42C2-908B-F349C6A43521}" type="slidenum">
              <a:rPr lang="en-US" smtClean="0"/>
              <a:t>‹#›</a:t>
            </a:fld>
            <a:endParaRPr lang="en-US"/>
          </a:p>
        </p:txBody>
      </p:sp>
    </p:spTree>
    <p:extLst>
      <p:ext uri="{BB962C8B-B14F-4D97-AF65-F5344CB8AC3E}">
        <p14:creationId xmlns:p14="http://schemas.microsoft.com/office/powerpoint/2010/main" val="4251095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B69832-2FB4-4D0B-90D6-7829D5BCD0B8}" type="datetimeFigureOut">
              <a:rPr lang="en-US" smtClean="0"/>
              <a:t>7/1/2022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B766B7-5185-42C2-908B-F349C6A43521}" type="slidenum">
              <a:rPr lang="en-US" smtClean="0"/>
              <a:t>‹#›</a:t>
            </a:fld>
            <a:endParaRPr lang="en-US"/>
          </a:p>
        </p:txBody>
      </p:sp>
    </p:spTree>
    <p:extLst>
      <p:ext uri="{BB962C8B-B14F-4D97-AF65-F5344CB8AC3E}">
        <p14:creationId xmlns:p14="http://schemas.microsoft.com/office/powerpoint/2010/main" val="4178519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B69832-2FB4-4D0B-90D6-7829D5BCD0B8}" type="datetimeFigureOut">
              <a:rPr lang="en-US" smtClean="0"/>
              <a:t>7/1/2022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B766B7-5185-42C2-908B-F349C6A43521}" type="slidenum">
              <a:rPr lang="en-US" smtClean="0"/>
              <a:t>‹#›</a:t>
            </a:fld>
            <a:endParaRPr lang="en-US"/>
          </a:p>
        </p:txBody>
      </p:sp>
    </p:spTree>
    <p:extLst>
      <p:ext uri="{BB962C8B-B14F-4D97-AF65-F5344CB8AC3E}">
        <p14:creationId xmlns:p14="http://schemas.microsoft.com/office/powerpoint/2010/main" val="2009012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52B69832-2FB4-4D0B-90D6-7829D5BCD0B8}" type="datetimeFigureOut">
              <a:rPr lang="en-US" smtClean="0"/>
              <a:t>7/1/2022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23B766B7-5185-42C2-908B-F349C6A43521}" type="slidenum">
              <a:rPr lang="en-US" smtClean="0"/>
              <a:t>‹#›</a:t>
            </a:fld>
            <a:endParaRPr lang="en-US"/>
          </a:p>
        </p:txBody>
      </p:sp>
    </p:spTree>
    <p:extLst>
      <p:ext uri="{BB962C8B-B14F-4D97-AF65-F5344CB8AC3E}">
        <p14:creationId xmlns:p14="http://schemas.microsoft.com/office/powerpoint/2010/main" val="326296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2B69832-2FB4-4D0B-90D6-7829D5BCD0B8}" type="datetimeFigureOut">
              <a:rPr lang="en-US" smtClean="0"/>
              <a:t>7/1/2022</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23B766B7-5185-42C2-908B-F349C6A43521}" type="slidenum">
              <a:rPr lang="en-US" smtClean="0"/>
              <a:t>‹#›</a:t>
            </a:fld>
            <a:endParaRPr lang="en-US"/>
          </a:p>
        </p:txBody>
      </p:sp>
    </p:spTree>
    <p:extLst>
      <p:ext uri="{BB962C8B-B14F-4D97-AF65-F5344CB8AC3E}">
        <p14:creationId xmlns:p14="http://schemas.microsoft.com/office/powerpoint/2010/main" val="33112344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2B69832-2FB4-4D0B-90D6-7829D5BCD0B8}" type="datetimeFigureOut">
              <a:rPr lang="en-US" smtClean="0"/>
              <a:t>7/1/2022</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23B766B7-5185-42C2-908B-F349C6A43521}" type="slidenum">
              <a:rPr lang="en-US" smtClean="0"/>
              <a:t>‹#›</a:t>
            </a:fld>
            <a:endParaRPr lang="en-US"/>
          </a:p>
        </p:txBody>
      </p:sp>
    </p:spTree>
    <p:extLst>
      <p:ext uri="{BB962C8B-B14F-4D97-AF65-F5344CB8AC3E}">
        <p14:creationId xmlns:p14="http://schemas.microsoft.com/office/powerpoint/2010/main" val="42429679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porteconomicsmanagement.org/?page_id=1814" TargetMode="External"/><Relationship Id="rId2" Type="http://schemas.openxmlformats.org/officeDocument/2006/relationships/hyperlink" Target="https://porteconomicsmanagement.org/?page_id=1801"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porteconomicsmanagement.org/?page_id=3043"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Worldwide_economy" TargetMode="External"/><Relationship Id="rId3" Type="http://schemas.openxmlformats.org/officeDocument/2006/relationships/hyperlink" Target="https://en.wikipedia.org/wiki/Barge" TargetMode="External"/><Relationship Id="rId7" Type="http://schemas.openxmlformats.org/officeDocument/2006/relationships/hyperlink" Target="https://en.wikipedia.org/wiki/Military" TargetMode="External"/><Relationship Id="rId2" Type="http://schemas.openxmlformats.org/officeDocument/2006/relationships/hyperlink" Target="https://en.wikipedia.org/wiki/United_Nations_Conference_on_Trade_and_Development" TargetMode="External"/><Relationship Id="rId1" Type="http://schemas.openxmlformats.org/officeDocument/2006/relationships/slideLayout" Target="../slideLayouts/slideLayout2.xml"/><Relationship Id="rId6" Type="http://schemas.openxmlformats.org/officeDocument/2006/relationships/hyperlink" Target="https://en.wikipedia.org/wiki/Recreation" TargetMode="External"/><Relationship Id="rId5" Type="http://schemas.openxmlformats.org/officeDocument/2006/relationships/hyperlink" Target="https://en.wikipedia.org/wiki/Commerce" TargetMode="External"/><Relationship Id="rId4" Type="http://schemas.openxmlformats.org/officeDocument/2006/relationships/hyperlink" Target="https://en.wikipedia.org/wiki/Canal_age"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s://porteconomicsmanagement.org/pemp/contents/part1/ports-and-container-shipping/alliances-container-shippin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imo.org/en/About/Conventions/Pages/International-Convention-for-the-Prevention-of-Pollution-from-Ships-(MARPOL).aspx" TargetMode="External"/><Relationship Id="rId2" Type="http://schemas.openxmlformats.org/officeDocument/2006/relationships/hyperlink" Target="https://www.imo.org/en/About/Conventions/Pages/International-Convention-for-the-Safety-of-Life-at-Sea-(SOLAS),-1974.aspx" TargetMode="External"/><Relationship Id="rId1" Type="http://schemas.openxmlformats.org/officeDocument/2006/relationships/slideLayout" Target="../slideLayouts/slideLayout2.xml"/><Relationship Id="rId4" Type="http://schemas.openxmlformats.org/officeDocument/2006/relationships/hyperlink" Target="https://www.imo.org/en/About/Conventions/Pages/International-Convention-on-Standards-of-Training,-Certification-and-Watchkeeping-for-Seafarers-(STCW).aspx"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en.wikipedia.org/wiki/Merchant_ships" TargetMode="External"/><Relationship Id="rId2" Type="http://schemas.openxmlformats.org/officeDocument/2006/relationships/hyperlink" Target="https://en.wikipedia.org/wiki/Maritime_law" TargetMode="External"/><Relationship Id="rId1" Type="http://schemas.openxmlformats.org/officeDocument/2006/relationships/slideLayout" Target="../slideLayouts/slideLayout2.xml"/><Relationship Id="rId4" Type="http://schemas.openxmlformats.org/officeDocument/2006/relationships/hyperlink" Target="https://en.wikipedia.org/wiki/Flag_state"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docsonline.wto.org/imrd/directdoc.asp?DDFDocuments/t/S/L/24.WPF" TargetMode="External"/><Relationship Id="rId2" Type="http://schemas.openxmlformats.org/officeDocument/2006/relationships/hyperlink" Target="https://www.wto.org/english/tratop_e/serv_e/gatsintr_e.htm" TargetMode="External"/><Relationship Id="rId1" Type="http://schemas.openxmlformats.org/officeDocument/2006/relationships/slideLayout" Target="../slideLayouts/slideLayout2.xml"/><Relationship Id="rId5" Type="http://schemas.openxmlformats.org/officeDocument/2006/relationships/hyperlink" Target="https://www.wto.org/english/tratop_e/serv_e/s_propnewnegs_e.htm#transport" TargetMode="External"/><Relationship Id="rId4" Type="http://schemas.openxmlformats.org/officeDocument/2006/relationships/hyperlink" Target="https://www.wto.org/english/tratop_e/serv_e/s_negs_e.htm"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5D84C-8202-43FD-91F5-6C941E73CC6A}"/>
              </a:ext>
            </a:extLst>
          </p:cNvPr>
          <p:cNvSpPr>
            <a:spLocks noGrp="1"/>
          </p:cNvSpPr>
          <p:nvPr>
            <p:ph type="ctrTitle"/>
          </p:nvPr>
        </p:nvSpPr>
        <p:spPr/>
        <p:txBody>
          <a:bodyPr/>
          <a:lstStyle/>
          <a:p>
            <a:pPr algn="ctr"/>
            <a:r>
              <a:rPr lang="en-US" b="1" dirty="0"/>
              <a:t>International Trade and Importance of Maritime Transport</a:t>
            </a:r>
          </a:p>
        </p:txBody>
      </p:sp>
      <p:sp>
        <p:nvSpPr>
          <p:cNvPr id="3" name="Subtitle 2">
            <a:extLst>
              <a:ext uri="{FF2B5EF4-FFF2-40B4-BE49-F238E27FC236}">
                <a16:creationId xmlns:a16="http://schemas.microsoft.com/office/drawing/2014/main" id="{A9464D11-5515-437C-8290-4EC4B4B1D9FF}"/>
              </a:ext>
            </a:extLst>
          </p:cNvPr>
          <p:cNvSpPr>
            <a:spLocks noGrp="1"/>
          </p:cNvSpPr>
          <p:nvPr>
            <p:ph type="subTitle" idx="1"/>
          </p:nvPr>
        </p:nvSpPr>
        <p:spPr/>
        <p:txBody>
          <a:bodyPr>
            <a:normAutofit lnSpcReduction="10000"/>
          </a:bodyPr>
          <a:lstStyle/>
          <a:p>
            <a:pPr algn="ctr"/>
            <a:r>
              <a:rPr lang="en-US" dirty="0"/>
              <a:t>Ms. Jyoti</a:t>
            </a:r>
          </a:p>
          <a:p>
            <a:pPr algn="ctr"/>
            <a:r>
              <a:rPr lang="en-US" dirty="0"/>
              <a:t>Ph.D. Scholar</a:t>
            </a:r>
          </a:p>
          <a:p>
            <a:pPr algn="ctr"/>
            <a:r>
              <a:rPr lang="en-US" dirty="0"/>
              <a:t>NALSAR University of Law, Hyderabad</a:t>
            </a:r>
          </a:p>
        </p:txBody>
      </p:sp>
    </p:spTree>
    <p:extLst>
      <p:ext uri="{BB962C8B-B14F-4D97-AF65-F5344CB8AC3E}">
        <p14:creationId xmlns:p14="http://schemas.microsoft.com/office/powerpoint/2010/main" val="3887645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18EA-7971-17FD-81D5-232D7E6F3DB6}"/>
              </a:ext>
            </a:extLst>
          </p:cNvPr>
          <p:cNvSpPr>
            <a:spLocks noGrp="1"/>
          </p:cNvSpPr>
          <p:nvPr>
            <p:ph type="title"/>
          </p:nvPr>
        </p:nvSpPr>
        <p:spPr>
          <a:xfrm>
            <a:off x="0" y="0"/>
            <a:ext cx="12192000" cy="924559"/>
          </a:xfrm>
        </p:spPr>
        <p:txBody>
          <a:bodyPr>
            <a:normAutofit/>
          </a:bodyPr>
          <a:lstStyle/>
          <a:p>
            <a:pPr algn="ctr"/>
            <a:r>
              <a:rPr lang="en-US" dirty="0" err="1"/>
              <a:t>Contd</a:t>
            </a:r>
            <a:r>
              <a:rPr lang="en-US" dirty="0"/>
              <a:t>…</a:t>
            </a:r>
          </a:p>
        </p:txBody>
      </p:sp>
      <p:sp>
        <p:nvSpPr>
          <p:cNvPr id="3" name="Content Placeholder 2">
            <a:extLst>
              <a:ext uri="{FF2B5EF4-FFF2-40B4-BE49-F238E27FC236}">
                <a16:creationId xmlns:a16="http://schemas.microsoft.com/office/drawing/2014/main" id="{623D4137-DC15-3A3F-2805-69AEFF1B7CD2}"/>
              </a:ext>
            </a:extLst>
          </p:cNvPr>
          <p:cNvSpPr>
            <a:spLocks noGrp="1"/>
          </p:cNvSpPr>
          <p:nvPr>
            <p:ph idx="1"/>
          </p:nvPr>
        </p:nvSpPr>
        <p:spPr>
          <a:xfrm>
            <a:off x="0" y="924560"/>
            <a:ext cx="12192000" cy="5933439"/>
          </a:xfrm>
        </p:spPr>
        <p:txBody>
          <a:bodyPr/>
          <a:lstStyle/>
          <a:p>
            <a:pPr algn="just">
              <a:buFont typeface="Wingdings" panose="05000000000000000000" pitchFamily="2" charset="2"/>
              <a:buChar char="Ø"/>
            </a:pPr>
            <a:r>
              <a:rPr lang="en-US" dirty="0"/>
              <a:t>Services also function as a link between the various economic units in society and match the demand and supply sides of any economic activity that has an organized market.</a:t>
            </a:r>
          </a:p>
          <a:p>
            <a:pPr algn="just">
              <a:buFont typeface="Wingdings" panose="05000000000000000000" pitchFamily="2" charset="2"/>
              <a:buChar char="Ø"/>
            </a:pPr>
            <a:r>
              <a:rPr lang="en-US" dirty="0"/>
              <a:t>In addition to their growing proportion of international trade and their tremendous share in GDP, employment and FDP, the different ways in which services are provided afford potential for undermining "the economic sufficiency, political sovereignty and cultural identity of the locality. </a:t>
            </a:r>
          </a:p>
          <a:p>
            <a:pPr algn="just">
              <a:buFont typeface="Wingdings" panose="05000000000000000000" pitchFamily="2" charset="2"/>
              <a:buChar char="Ø"/>
            </a:pPr>
            <a:r>
              <a:rPr lang="en-US" dirty="0"/>
              <a:t>Services, particularly those with intellectual content, carry far deeper messages than goods. They traverse fields clearly connected with social relations - professional, financial and communications fields that are likely to shape the structure of a global society. </a:t>
            </a:r>
          </a:p>
          <a:p>
            <a:pPr algn="just">
              <a:buFont typeface="Wingdings" panose="05000000000000000000" pitchFamily="2" charset="2"/>
              <a:buChar char="Ø"/>
            </a:pPr>
            <a:r>
              <a:rPr lang="en-US" dirty="0"/>
              <a:t>Services provide means to introduce fresh, foreign perspectives, construct cross-border transactions and affiliations, question the value of parochial knowledge and custom, and undermine the competence of local regulations. </a:t>
            </a:r>
          </a:p>
          <a:p>
            <a:pPr algn="just">
              <a:buFont typeface="Wingdings" panose="05000000000000000000" pitchFamily="2" charset="2"/>
              <a:buChar char="Ø"/>
            </a:pPr>
            <a:r>
              <a:rPr lang="en-US" dirty="0"/>
              <a:t>Overall, well established and developed service sectors are imperative components for industrialization and the raising of living standards and constitute the primary force for economic growth.</a:t>
            </a:r>
          </a:p>
        </p:txBody>
      </p:sp>
    </p:spTree>
    <p:extLst>
      <p:ext uri="{BB962C8B-B14F-4D97-AF65-F5344CB8AC3E}">
        <p14:creationId xmlns:p14="http://schemas.microsoft.com/office/powerpoint/2010/main" val="26872087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18EA-7971-17FD-81D5-232D7E6F3DB6}"/>
              </a:ext>
            </a:extLst>
          </p:cNvPr>
          <p:cNvSpPr>
            <a:spLocks noGrp="1"/>
          </p:cNvSpPr>
          <p:nvPr>
            <p:ph type="title"/>
          </p:nvPr>
        </p:nvSpPr>
        <p:spPr>
          <a:xfrm>
            <a:off x="0" y="0"/>
            <a:ext cx="12192000" cy="924559"/>
          </a:xfrm>
        </p:spPr>
        <p:txBody>
          <a:bodyPr>
            <a:normAutofit/>
          </a:bodyPr>
          <a:lstStyle/>
          <a:p>
            <a:pPr algn="ctr"/>
            <a:r>
              <a:rPr lang="en-US" sz="5400" dirty="0"/>
              <a:t>Reasons for the Tertiarization of Economies</a:t>
            </a:r>
            <a:endParaRPr lang="en-US" dirty="0"/>
          </a:p>
        </p:txBody>
      </p:sp>
      <p:sp>
        <p:nvSpPr>
          <p:cNvPr id="3" name="Content Placeholder 2">
            <a:extLst>
              <a:ext uri="{FF2B5EF4-FFF2-40B4-BE49-F238E27FC236}">
                <a16:creationId xmlns:a16="http://schemas.microsoft.com/office/drawing/2014/main" id="{623D4137-DC15-3A3F-2805-69AEFF1B7CD2}"/>
              </a:ext>
            </a:extLst>
          </p:cNvPr>
          <p:cNvSpPr>
            <a:spLocks noGrp="1"/>
          </p:cNvSpPr>
          <p:nvPr>
            <p:ph idx="1"/>
          </p:nvPr>
        </p:nvSpPr>
        <p:spPr>
          <a:xfrm>
            <a:off x="0" y="924560"/>
            <a:ext cx="12192000" cy="5933439"/>
          </a:xfrm>
        </p:spPr>
        <p:txBody>
          <a:bodyPr>
            <a:normAutofit lnSpcReduction="10000"/>
          </a:bodyPr>
          <a:lstStyle/>
          <a:p>
            <a:pPr algn="just">
              <a:buFont typeface="Wingdings" panose="05000000000000000000" pitchFamily="2" charset="2"/>
              <a:buChar char="Ø"/>
            </a:pPr>
            <a:r>
              <a:rPr lang="en-US" dirty="0"/>
              <a:t>The increasing service orientation of modern economies and the economic significance of service industries reflect the structural changes that have been occurring in the world economy since the middle of the twentieth century. </a:t>
            </a:r>
          </a:p>
          <a:p>
            <a:pPr algn="just">
              <a:buFont typeface="Wingdings" panose="05000000000000000000" pitchFamily="2" charset="2"/>
              <a:buChar char="Ø"/>
            </a:pPr>
            <a:r>
              <a:rPr lang="en-US" dirty="0"/>
              <a:t>The shift from a manufacturing-based economy to a service economy, wide-ranging technological advances, the shift to an information age because of the invention of telecommunications and computers, the use of robots in manufacturing and the implementation of completely automated factories have caused a drastic reduction in the physical labor needed in the secondary sector, while highly-developed agricultural machinery as well as the increased application of pesticides, fertilizers and biogenetic engineering has had the same effect in the primary sector.</a:t>
            </a:r>
          </a:p>
          <a:p>
            <a:pPr algn="just">
              <a:buFont typeface="Wingdings" panose="05000000000000000000" pitchFamily="2" charset="2"/>
              <a:buChar char="Ø"/>
            </a:pPr>
            <a:r>
              <a:rPr lang="en-US" dirty="0"/>
              <a:t>Technological service industries and provide for an increasing transnational tradability of existing services.</a:t>
            </a:r>
          </a:p>
          <a:p>
            <a:pPr algn="just">
              <a:buFont typeface="Wingdings" panose="05000000000000000000" pitchFamily="2" charset="2"/>
              <a:buChar char="Ø"/>
            </a:pPr>
            <a:r>
              <a:rPr lang="en-US" dirty="0"/>
              <a:t>Spurred by competition and "high-tech, corporate dynamism" , the secondary sector as well as service industries have improved productivity increases in existing products and introduced new products on the market.</a:t>
            </a:r>
          </a:p>
          <a:p>
            <a:pPr algn="just">
              <a:buFont typeface="Wingdings" panose="05000000000000000000" pitchFamily="2" charset="2"/>
              <a:buChar char="Ø"/>
            </a:pPr>
            <a:r>
              <a:rPr lang="en-US" dirty="0"/>
              <a:t>Furthermore, producer services constitute important inputs in the industries of the primary and secondary sectors and account to a very large extent for increasing those sectors' productivity and international competitiveness.</a:t>
            </a:r>
          </a:p>
        </p:txBody>
      </p:sp>
    </p:spTree>
    <p:extLst>
      <p:ext uri="{BB962C8B-B14F-4D97-AF65-F5344CB8AC3E}">
        <p14:creationId xmlns:p14="http://schemas.microsoft.com/office/powerpoint/2010/main" val="3533067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18EA-7971-17FD-81D5-232D7E6F3DB6}"/>
              </a:ext>
            </a:extLst>
          </p:cNvPr>
          <p:cNvSpPr>
            <a:spLocks noGrp="1"/>
          </p:cNvSpPr>
          <p:nvPr>
            <p:ph type="title"/>
          </p:nvPr>
        </p:nvSpPr>
        <p:spPr>
          <a:xfrm>
            <a:off x="0" y="0"/>
            <a:ext cx="12192000" cy="924559"/>
          </a:xfrm>
        </p:spPr>
        <p:txBody>
          <a:bodyPr>
            <a:normAutofit/>
          </a:bodyPr>
          <a:lstStyle/>
          <a:p>
            <a:pPr algn="ctr"/>
            <a:r>
              <a:rPr lang="en-US" dirty="0" err="1"/>
              <a:t>Contd</a:t>
            </a:r>
            <a:r>
              <a:rPr lang="en-US" dirty="0"/>
              <a:t>…</a:t>
            </a:r>
          </a:p>
        </p:txBody>
      </p:sp>
      <p:sp>
        <p:nvSpPr>
          <p:cNvPr id="3" name="Content Placeholder 2">
            <a:extLst>
              <a:ext uri="{FF2B5EF4-FFF2-40B4-BE49-F238E27FC236}">
                <a16:creationId xmlns:a16="http://schemas.microsoft.com/office/drawing/2014/main" id="{623D4137-DC15-3A3F-2805-69AEFF1B7CD2}"/>
              </a:ext>
            </a:extLst>
          </p:cNvPr>
          <p:cNvSpPr>
            <a:spLocks noGrp="1"/>
          </p:cNvSpPr>
          <p:nvPr>
            <p:ph idx="1"/>
          </p:nvPr>
        </p:nvSpPr>
        <p:spPr>
          <a:xfrm>
            <a:off x="0" y="924560"/>
            <a:ext cx="12192000" cy="5933439"/>
          </a:xfrm>
        </p:spPr>
        <p:txBody>
          <a:bodyPr/>
          <a:lstStyle/>
          <a:p>
            <a:pPr algn="just">
              <a:buFont typeface="Wingdings" panose="05000000000000000000" pitchFamily="2" charset="2"/>
              <a:buChar char="Ø"/>
            </a:pPr>
            <a:r>
              <a:rPr lang="en-US" dirty="0"/>
              <a:t>Not only the developed countries have benefited from technological advances: due to the lower level of income, developing countries have a comparative advantage visa-vis service suppliers from industrialized nations," which has led many service providers to outsource their labor-intensive back office activities to LDCs, leading to significant FDI inflows in developing nations.</a:t>
            </a:r>
          </a:p>
          <a:p>
            <a:pPr algn="just">
              <a:buFont typeface="Wingdings" panose="05000000000000000000" pitchFamily="2" charset="2"/>
              <a:buChar char="Ø"/>
            </a:pPr>
            <a:r>
              <a:rPr lang="en-US" dirty="0"/>
              <a:t>Another reason for the increase in services lies in fundamental changes in the service policies of many governments that have increasingly deregulated their domestic tertiary sectors, thereby implementing recommendations by the United Nations, the World Bank and other international bodies concluding that less restrictive policies on international services, particularly producer or intermediate services, could increase the productivity of domestic industries.</a:t>
            </a:r>
          </a:p>
          <a:p>
            <a:pPr algn="just">
              <a:buFont typeface="Wingdings" panose="05000000000000000000" pitchFamily="2" charset="2"/>
              <a:buChar char="Ø"/>
            </a:pPr>
            <a:r>
              <a:rPr lang="en-US" dirty="0"/>
              <a:t>One of the service economy's pivotal features is the acknowledgement of services as a preeminent component of the manufacturing process of goods and the noticeable growth of so-called "service functions" in all types of economic activities.</a:t>
            </a:r>
          </a:p>
          <a:p>
            <a:pPr algn="just">
              <a:buFont typeface="Wingdings" panose="05000000000000000000" pitchFamily="2" charset="2"/>
              <a:buChar char="Ø"/>
            </a:pPr>
            <a:r>
              <a:rPr lang="en-US" dirty="0"/>
              <a:t>Other factors increasing the demand for services include an aging population, longer life expectancies, increased leisure time, higher per capita income, increased time pressure as well as changing social and cultural values.</a:t>
            </a:r>
          </a:p>
        </p:txBody>
      </p:sp>
    </p:spTree>
    <p:extLst>
      <p:ext uri="{BB962C8B-B14F-4D97-AF65-F5344CB8AC3E}">
        <p14:creationId xmlns:p14="http://schemas.microsoft.com/office/powerpoint/2010/main" val="271508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18EA-7971-17FD-81D5-232D7E6F3DB6}"/>
              </a:ext>
            </a:extLst>
          </p:cNvPr>
          <p:cNvSpPr>
            <a:spLocks noGrp="1"/>
          </p:cNvSpPr>
          <p:nvPr>
            <p:ph type="title"/>
          </p:nvPr>
        </p:nvSpPr>
        <p:spPr>
          <a:xfrm>
            <a:off x="0" y="0"/>
            <a:ext cx="12192000" cy="924559"/>
          </a:xfrm>
        </p:spPr>
        <p:txBody>
          <a:bodyPr>
            <a:normAutofit/>
          </a:bodyPr>
          <a:lstStyle/>
          <a:p>
            <a:pPr algn="ctr"/>
            <a:r>
              <a:rPr lang="en-US" dirty="0"/>
              <a:t>The Economic Definition of Services</a:t>
            </a:r>
          </a:p>
        </p:txBody>
      </p:sp>
      <p:sp>
        <p:nvSpPr>
          <p:cNvPr id="3" name="Content Placeholder 2">
            <a:extLst>
              <a:ext uri="{FF2B5EF4-FFF2-40B4-BE49-F238E27FC236}">
                <a16:creationId xmlns:a16="http://schemas.microsoft.com/office/drawing/2014/main" id="{623D4137-DC15-3A3F-2805-69AEFF1B7CD2}"/>
              </a:ext>
            </a:extLst>
          </p:cNvPr>
          <p:cNvSpPr>
            <a:spLocks noGrp="1"/>
          </p:cNvSpPr>
          <p:nvPr>
            <p:ph idx="1"/>
          </p:nvPr>
        </p:nvSpPr>
        <p:spPr>
          <a:xfrm>
            <a:off x="0" y="924560"/>
            <a:ext cx="12192000" cy="5933439"/>
          </a:xfrm>
        </p:spPr>
        <p:txBody>
          <a:bodyPr>
            <a:normAutofit fontScale="92500"/>
          </a:bodyPr>
          <a:lstStyle/>
          <a:p>
            <a:pPr algn="just">
              <a:buFont typeface="Wingdings" panose="05000000000000000000" pitchFamily="2" charset="2"/>
              <a:buChar char="Ø"/>
            </a:pPr>
            <a:r>
              <a:rPr lang="en-US" dirty="0"/>
              <a:t>Although all different kinds of services have crossed borders for hundreds of years, economists did not think of them as being traded; transnational services rendered by individuals and entities in one country to consumers in another country appeared in the domestic accounts under the widish label "invisibles".’ </a:t>
            </a:r>
          </a:p>
          <a:p>
            <a:pPr algn="just">
              <a:buFont typeface="Wingdings" panose="05000000000000000000" pitchFamily="2" charset="2"/>
              <a:buChar char="Ø"/>
            </a:pPr>
            <a:r>
              <a:rPr lang="en-US" dirty="0"/>
              <a:t>In balance of payments statistics, services are generally categorized as non-factor services (e.g. transport and tourism), factor services (i.e. those relating to income from capital), and private and official services.</a:t>
            </a:r>
          </a:p>
          <a:p>
            <a:pPr algn="just">
              <a:buFont typeface="Wingdings" panose="05000000000000000000" pitchFamily="2" charset="2"/>
              <a:buChar char="Ø"/>
            </a:pPr>
            <a:r>
              <a:rPr lang="en-US" dirty="0"/>
              <a:t>Despite their significant rise in both economic importance and scientific recognition, services have up to now escaped satisfactory definition," at least partly due to their heterogeneity which may be illustrated by the wide array of activities covered, ranging from banking, finance, business consultancy, legal services or transportation to tourism, entertainment, education, construction, medical services and hairdressing. </a:t>
            </a:r>
          </a:p>
          <a:p>
            <a:pPr algn="just">
              <a:buFont typeface="Wingdings" panose="05000000000000000000" pitchFamily="2" charset="2"/>
              <a:buChar char="Ø"/>
            </a:pPr>
            <a:r>
              <a:rPr lang="en-US" dirty="0"/>
              <a:t>It is obviously difficult to find one single definition encompassing all imaginable forms of services.</a:t>
            </a:r>
          </a:p>
          <a:p>
            <a:pPr algn="just">
              <a:buFont typeface="Wingdings" panose="05000000000000000000" pitchFamily="2" charset="2"/>
              <a:buChar char="Ø"/>
            </a:pPr>
            <a:r>
              <a:rPr lang="en-US" dirty="0"/>
              <a:t>The term services covers a heterogeneous range of intangible products and activities that are </a:t>
            </a:r>
            <a:r>
              <a:rPr lang="en-US" dirty="0" err="1"/>
              <a:t>difftcult</a:t>
            </a:r>
            <a:r>
              <a:rPr lang="en-US" dirty="0"/>
              <a:t> to encapsulate within a simple definition.</a:t>
            </a:r>
          </a:p>
          <a:p>
            <a:pPr algn="just">
              <a:buFont typeface="Wingdings" panose="05000000000000000000" pitchFamily="2" charset="2"/>
              <a:buChar char="Ø"/>
            </a:pPr>
            <a:r>
              <a:rPr lang="en-US" dirty="0"/>
              <a:t>In the context of this Study, there is no necessity to go into further detail in terms of definition: the service character of transportation in general and maritime transport activities in particular has never been questioned and it is widely accepted that the non-tradability some authors refer to in the context of services has never been true for maritime transport services, which have always been traded internationally and have always been an important economic activity.</a:t>
            </a:r>
          </a:p>
        </p:txBody>
      </p:sp>
    </p:spTree>
    <p:extLst>
      <p:ext uri="{BB962C8B-B14F-4D97-AF65-F5344CB8AC3E}">
        <p14:creationId xmlns:p14="http://schemas.microsoft.com/office/powerpoint/2010/main" val="2951636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normAutofit/>
          </a:bodyPr>
          <a:lstStyle/>
          <a:p>
            <a:pPr algn="ctr"/>
            <a:endParaRPr lang="en-US" dirty="0"/>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normAutofit/>
          </a:bodyPr>
          <a:lstStyle/>
          <a:p>
            <a:endParaRPr lang="en-US" sz="4000" b="1" dirty="0"/>
          </a:p>
          <a:p>
            <a:endParaRPr lang="en-US" sz="4000" b="1" dirty="0"/>
          </a:p>
          <a:p>
            <a:endParaRPr lang="en-US" sz="4000" b="1" dirty="0"/>
          </a:p>
          <a:p>
            <a:pPr algn="ctr"/>
            <a:r>
              <a:rPr lang="en-US" sz="4000" b="1" dirty="0"/>
              <a:t>Maritime Shipping and International Trade</a:t>
            </a:r>
          </a:p>
        </p:txBody>
      </p:sp>
    </p:spTree>
    <p:extLst>
      <p:ext uri="{BB962C8B-B14F-4D97-AF65-F5344CB8AC3E}">
        <p14:creationId xmlns:p14="http://schemas.microsoft.com/office/powerpoint/2010/main" val="1194962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FF8B4-8F53-7679-E335-DA3D60B8CEE5}"/>
              </a:ext>
            </a:extLst>
          </p:cNvPr>
          <p:cNvSpPr>
            <a:spLocks noGrp="1"/>
          </p:cNvSpPr>
          <p:nvPr>
            <p:ph type="title"/>
          </p:nvPr>
        </p:nvSpPr>
        <p:spPr>
          <a:xfrm>
            <a:off x="0" y="0"/>
            <a:ext cx="12192000" cy="802639"/>
          </a:xfrm>
        </p:spPr>
        <p:txBody>
          <a:bodyPr>
            <a:normAutofit/>
          </a:bodyPr>
          <a:lstStyle/>
          <a:p>
            <a:r>
              <a:rPr lang="en-US" dirty="0"/>
              <a:t>Maritime Shipping as a Driver of Globalization</a:t>
            </a:r>
          </a:p>
        </p:txBody>
      </p:sp>
      <p:sp>
        <p:nvSpPr>
          <p:cNvPr id="3" name="Content Placeholder 2">
            <a:extLst>
              <a:ext uri="{FF2B5EF4-FFF2-40B4-BE49-F238E27FC236}">
                <a16:creationId xmlns:a16="http://schemas.microsoft.com/office/drawing/2014/main" id="{3F6C5849-182B-04E2-6385-2C23DF7C024E}"/>
              </a:ext>
            </a:extLst>
          </p:cNvPr>
          <p:cNvSpPr>
            <a:spLocks noGrp="1"/>
          </p:cNvSpPr>
          <p:nvPr>
            <p:ph idx="1"/>
          </p:nvPr>
        </p:nvSpPr>
        <p:spPr>
          <a:xfrm>
            <a:off x="0" y="802640"/>
            <a:ext cx="12192000" cy="6055359"/>
          </a:xfrm>
        </p:spPr>
        <p:txBody>
          <a:bodyPr>
            <a:normAutofit fontScale="70000" lnSpcReduction="20000"/>
          </a:bodyPr>
          <a:lstStyle/>
          <a:p>
            <a:pPr algn="just"/>
            <a:r>
              <a:rPr lang="en-US" b="0" i="0" dirty="0">
                <a:solidFill>
                  <a:srgbClr val="454545"/>
                </a:solidFill>
                <a:effectLst/>
              </a:rPr>
              <a:t>Global </a:t>
            </a:r>
            <a:r>
              <a:rPr lang="en-US" b="1" i="0" dirty="0">
                <a:solidFill>
                  <a:srgbClr val="454545"/>
                </a:solidFill>
                <a:effectLst/>
              </a:rPr>
              <a:t>economic integration</a:t>
            </a:r>
            <a:r>
              <a:rPr lang="en-US" b="0" i="0" dirty="0">
                <a:solidFill>
                  <a:srgbClr val="454545"/>
                </a:solidFill>
                <a:effectLst/>
              </a:rPr>
              <a:t> is a key factor behind the rising significance of international trade. Historically, trade was prevalent but set up under constraining conditions in terms of the technical means to support it. Trading over long distances remained slow and expensive, limiting its scale and scope. By the early 20th century, transport technologies such as the steamship became ubiquitous and efficient enough to support a complex international trade system. Particularly, the steamship enabled economies of scale that could not be achieved beforehand. However, it was not until the mid 20th century that the global regulatory regime became open enough to allow an expanded form of globalization.</a:t>
            </a:r>
          </a:p>
          <a:p>
            <a:pPr algn="just"/>
            <a:r>
              <a:rPr lang="en-US" b="0" i="0" dirty="0">
                <a:solidFill>
                  <a:srgbClr val="454545"/>
                </a:solidFill>
                <a:effectLst/>
              </a:rPr>
              <a:t>Global trade is impossible without transportation, making efficient transport a key trade facilitator. By definition, almost all the cargo carried by maritime shipping is considered to be international trade. Transport costs (both freights costs and time costs) constitute a key component of </a:t>
            </a:r>
            <a:r>
              <a:rPr lang="en-US" b="1" i="0" dirty="0">
                <a:solidFill>
                  <a:srgbClr val="454545"/>
                </a:solidFill>
                <a:effectLst/>
              </a:rPr>
              <a:t>total trade costs</a:t>
            </a:r>
            <a:r>
              <a:rPr lang="en-US" b="0" i="0" dirty="0">
                <a:solidFill>
                  <a:srgbClr val="454545"/>
                </a:solidFill>
                <a:effectLst/>
              </a:rPr>
              <a:t>. These trade costs also include other costs incurred in getting goods to final users other than the marginal cost of producing the good itself, such as policy barriers, information costs, legal and regulatory costs. Lower trade costs contribute to trade growth as it has been underlined that for developing economies, a 10% reduction in transportation costs was associated with a 20% growth in international trade.</a:t>
            </a:r>
          </a:p>
          <a:p>
            <a:pPr algn="just"/>
            <a:r>
              <a:rPr lang="en-US" b="0" i="0" dirty="0">
                <a:solidFill>
                  <a:srgbClr val="454545"/>
                </a:solidFill>
                <a:effectLst/>
              </a:rPr>
              <a:t>Since the end of World War II, ongoing trade liberalism under the banner ‘World Peace through World Trade’, has led to the gradual removal of political, regulatory, and cultural obstacles to trade. Integration processes took place both at the regional level and at the global level. The collapse of the Soviet Union and the opening up of China in the 1990s represented landmark events that incited the entry of close to 2 billion consumers as well as the related resources into the global economy. Regional trading blocs have been formed with differing trade liberalization levels, such as NAFTA in North America, the EU Single Market in Europe, ASEAN in Southeast Asia, Mercosur in South America, and Ecowas in West-Africa. An important share of international trade occurs </a:t>
            </a:r>
            <a:r>
              <a:rPr lang="en-US" b="1" i="0" dirty="0">
                <a:solidFill>
                  <a:srgbClr val="454545"/>
                </a:solidFill>
                <a:effectLst/>
              </a:rPr>
              <a:t>within economic blocs</a:t>
            </a:r>
            <a:r>
              <a:rPr lang="en-US" b="0" i="0" dirty="0">
                <a:solidFill>
                  <a:srgbClr val="454545"/>
                </a:solidFill>
                <a:effectLst/>
              </a:rPr>
              <a:t>, especially the European Union and NAFTA, which rely more on land transport modes such as road and rail. The European Union and NAFTA are considered the world’s most integrated trade agreements, with 62.3% and 51.2% of their respective trade concerning member nations. For ASEAN, 75.5% of its trade concerns nations outside the agreement, implying a greater relative share of maritime shipping.</a:t>
            </a:r>
          </a:p>
          <a:p>
            <a:pPr algn="just"/>
            <a:r>
              <a:rPr lang="en-US" b="0" i="0" dirty="0">
                <a:solidFill>
                  <a:srgbClr val="454545"/>
                </a:solidFill>
                <a:effectLst/>
              </a:rPr>
              <a:t>The </a:t>
            </a:r>
            <a:r>
              <a:rPr lang="en-US" b="1" i="0" dirty="0">
                <a:solidFill>
                  <a:srgbClr val="454545"/>
                </a:solidFill>
                <a:effectLst/>
              </a:rPr>
              <a:t>globalization of production</a:t>
            </a:r>
            <a:r>
              <a:rPr lang="en-US" b="0" i="0" dirty="0">
                <a:solidFill>
                  <a:srgbClr val="454545"/>
                </a:solidFill>
                <a:effectLst/>
              </a:rPr>
              <a:t> is a driver for the </a:t>
            </a:r>
            <a:r>
              <a:rPr lang="en-US" b="1" i="0" dirty="0">
                <a:solidFill>
                  <a:srgbClr val="454545"/>
                </a:solidFill>
                <a:effectLst/>
              </a:rPr>
              <a:t>globalization of trade</a:t>
            </a:r>
            <a:r>
              <a:rPr lang="en-US" b="0" i="0" dirty="0">
                <a:solidFill>
                  <a:srgbClr val="454545"/>
                </a:solidFill>
                <a:effectLst/>
              </a:rPr>
              <a:t> as they are interrelated. The </a:t>
            </a:r>
            <a:r>
              <a:rPr lang="en-US" b="1" i="0" dirty="0">
                <a:solidFill>
                  <a:srgbClr val="454545"/>
                </a:solidFill>
                <a:effectLst/>
              </a:rPr>
              <a:t>scale</a:t>
            </a:r>
            <a:r>
              <a:rPr lang="en-US" b="0" i="0" dirty="0">
                <a:solidFill>
                  <a:srgbClr val="454545"/>
                </a:solidFill>
                <a:effectLst/>
              </a:rPr>
              <a:t>, </a:t>
            </a:r>
            <a:r>
              <a:rPr lang="en-US" b="1" i="0" dirty="0">
                <a:solidFill>
                  <a:srgbClr val="454545"/>
                </a:solidFill>
                <a:effectLst/>
              </a:rPr>
              <a:t>volume,</a:t>
            </a:r>
            <a:r>
              <a:rPr lang="en-US" b="0" i="0" dirty="0">
                <a:solidFill>
                  <a:srgbClr val="454545"/>
                </a:solidFill>
                <a:effectLst/>
              </a:rPr>
              <a:t> and </a:t>
            </a:r>
            <a:r>
              <a:rPr lang="en-US" b="1" i="0" dirty="0">
                <a:solidFill>
                  <a:srgbClr val="454545"/>
                </a:solidFill>
                <a:effectLst/>
              </a:rPr>
              <a:t>efficiency</a:t>
            </a:r>
            <a:r>
              <a:rPr lang="en-US" b="0" i="0" dirty="0">
                <a:solidFill>
                  <a:srgbClr val="454545"/>
                </a:solidFill>
                <a:effectLst/>
              </a:rPr>
              <a:t> of international trade have continued to improve. The liberalization of global trade is supported by the continuing evolution of the World Trade </a:t>
            </a:r>
            <a:r>
              <a:rPr lang="en-US" b="0" i="0" dirty="0" err="1">
                <a:solidFill>
                  <a:srgbClr val="454545"/>
                </a:solidFill>
                <a:effectLst/>
              </a:rPr>
              <a:t>Organisation</a:t>
            </a:r>
            <a:r>
              <a:rPr lang="en-US" b="0" i="0" dirty="0">
                <a:solidFill>
                  <a:srgbClr val="454545"/>
                </a:solidFill>
                <a:effectLst/>
              </a:rPr>
              <a:t> (WTO) and initiatives by organizations such as UNCTAD or the World Bank. After World War II, a number of international corporations sought the support of intergovernmental organizations such as the United Nations for regulatory frameworks that enabled the pursuit of international operations. In such an environment, multinational corporations assumed growing importance as investors and traders. As a result, it might be argued that the slogan ‘World Peace through World Trade’ slowly shifted to ‘World Peace for World Trade’. At present, inter-governmental organizations still play an essential role in shaping the rules of the game in international competition and global trade.</a:t>
            </a:r>
          </a:p>
          <a:p>
            <a:pPr algn="just"/>
            <a:endParaRPr lang="en-US" dirty="0"/>
          </a:p>
        </p:txBody>
      </p:sp>
    </p:spTree>
    <p:extLst>
      <p:ext uri="{BB962C8B-B14F-4D97-AF65-F5344CB8AC3E}">
        <p14:creationId xmlns:p14="http://schemas.microsoft.com/office/powerpoint/2010/main" val="3307129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FF8B4-8F53-7679-E335-DA3D60B8CEE5}"/>
              </a:ext>
            </a:extLst>
          </p:cNvPr>
          <p:cNvSpPr>
            <a:spLocks noGrp="1"/>
          </p:cNvSpPr>
          <p:nvPr>
            <p:ph type="title"/>
          </p:nvPr>
        </p:nvSpPr>
        <p:spPr>
          <a:xfrm>
            <a:off x="0" y="0"/>
            <a:ext cx="12192000" cy="802640"/>
          </a:xfrm>
        </p:spPr>
        <p:txBody>
          <a:bodyPr>
            <a:normAutofit/>
          </a:bodyPr>
          <a:lstStyle/>
          <a:p>
            <a:pPr algn="ctr"/>
            <a:r>
              <a:rPr lang="en-US" dirty="0"/>
              <a:t>Ongoing Growth of International Trade</a:t>
            </a:r>
          </a:p>
        </p:txBody>
      </p:sp>
      <p:sp>
        <p:nvSpPr>
          <p:cNvPr id="3" name="Content Placeholder 2">
            <a:extLst>
              <a:ext uri="{FF2B5EF4-FFF2-40B4-BE49-F238E27FC236}">
                <a16:creationId xmlns:a16="http://schemas.microsoft.com/office/drawing/2014/main" id="{3F6C5849-182B-04E2-6385-2C23DF7C024E}"/>
              </a:ext>
            </a:extLst>
          </p:cNvPr>
          <p:cNvSpPr>
            <a:spLocks noGrp="1"/>
          </p:cNvSpPr>
          <p:nvPr>
            <p:ph idx="1"/>
          </p:nvPr>
        </p:nvSpPr>
        <p:spPr>
          <a:xfrm>
            <a:off x="0" y="733926"/>
            <a:ext cx="12192000" cy="6124073"/>
          </a:xfrm>
        </p:spPr>
        <p:txBody>
          <a:bodyPr>
            <a:noAutofit/>
          </a:bodyPr>
          <a:lstStyle/>
          <a:p>
            <a:pPr algn="just"/>
            <a:r>
              <a:rPr lang="en-US" sz="1500" b="0" i="0" dirty="0">
                <a:solidFill>
                  <a:srgbClr val="454545"/>
                </a:solidFill>
                <a:effectLst/>
              </a:rPr>
              <a:t>World trade has experienced a significant increase since the 1950s and represents a growing share of global economic output. In 2007, international trade surpassed 50% of the global GDP for the first time, a share that was conventionally in the 20% to 25% range in the first half of the 20th century. In the 19th century, this share was around 10%. Several factors explained this growth:</a:t>
            </a:r>
          </a:p>
          <a:p>
            <a:pPr marL="0" indent="0" algn="just">
              <a:buFont typeface="Arial" panose="020B0604020202020204" pitchFamily="34" charset="0"/>
              <a:buChar char="•"/>
            </a:pPr>
            <a:r>
              <a:rPr lang="en-US" sz="1500" b="1" i="0" dirty="0">
                <a:solidFill>
                  <a:srgbClr val="454545"/>
                </a:solidFill>
                <a:effectLst/>
              </a:rPr>
              <a:t>Income growth</a:t>
            </a:r>
            <a:r>
              <a:rPr lang="en-US" sz="1500" b="0" i="0" dirty="0">
                <a:solidFill>
                  <a:srgbClr val="454545"/>
                </a:solidFill>
                <a:effectLst/>
              </a:rPr>
              <a:t> linked with additional consumption of goods and services, some of which are traded.</a:t>
            </a:r>
          </a:p>
          <a:p>
            <a:pPr marL="0" indent="0" algn="just">
              <a:buFont typeface="Arial" panose="020B0604020202020204" pitchFamily="34" charset="0"/>
              <a:buChar char="•"/>
            </a:pPr>
            <a:r>
              <a:rPr lang="en-US" sz="1500" b="1" i="0" dirty="0">
                <a:solidFill>
                  <a:srgbClr val="454545"/>
                </a:solidFill>
                <a:effectLst/>
              </a:rPr>
              <a:t>Falling transport costs</a:t>
            </a:r>
            <a:r>
              <a:rPr lang="en-US" sz="1500" b="0" i="0" dirty="0">
                <a:solidFill>
                  <a:srgbClr val="454545"/>
                </a:solidFill>
                <a:effectLst/>
              </a:rPr>
              <a:t> allowing more options and opportunities to trade.</a:t>
            </a:r>
          </a:p>
          <a:p>
            <a:pPr marL="0" indent="0" algn="just">
              <a:buFont typeface="Arial" panose="020B0604020202020204" pitchFamily="34" charset="0"/>
              <a:buChar char="•"/>
            </a:pPr>
            <a:r>
              <a:rPr lang="en-US" sz="1500" b="1" i="0" dirty="0">
                <a:solidFill>
                  <a:srgbClr val="454545"/>
                </a:solidFill>
                <a:effectLst/>
              </a:rPr>
              <a:t>Trade liberalization</a:t>
            </a:r>
            <a:r>
              <a:rPr lang="en-US" sz="1500" b="0" i="0" dirty="0">
                <a:solidFill>
                  <a:srgbClr val="454545"/>
                </a:solidFill>
                <a:effectLst/>
              </a:rPr>
              <a:t> and the associated tariff rate reductions, easing trade transactions.</a:t>
            </a:r>
          </a:p>
          <a:p>
            <a:pPr marL="0" indent="0" algn="just">
              <a:buFont typeface="Arial" panose="020B0604020202020204" pitchFamily="34" charset="0"/>
              <a:buChar char="•"/>
            </a:pPr>
            <a:r>
              <a:rPr lang="en-US" sz="1500" b="1" i="0" dirty="0">
                <a:solidFill>
                  <a:srgbClr val="454545"/>
                </a:solidFill>
                <a:effectLst/>
              </a:rPr>
              <a:t>Economic convergence</a:t>
            </a:r>
            <a:r>
              <a:rPr lang="en-US" sz="1500" b="0" i="0" dirty="0">
                <a:solidFill>
                  <a:srgbClr val="454545"/>
                </a:solidFill>
                <a:effectLst/>
              </a:rPr>
              <a:t> of countries around trade agreements and common commercial policies.</a:t>
            </a:r>
          </a:p>
          <a:p>
            <a:pPr marL="0" indent="0" algn="just">
              <a:buFont typeface="Arial" panose="020B0604020202020204" pitchFamily="34" charset="0"/>
              <a:buChar char="•"/>
            </a:pPr>
            <a:r>
              <a:rPr lang="en-US" sz="1500" b="1" i="0" dirty="0">
                <a:solidFill>
                  <a:srgbClr val="454545"/>
                </a:solidFill>
                <a:effectLst/>
              </a:rPr>
              <a:t>Increase of intermediate goods trade</a:t>
            </a:r>
            <a:r>
              <a:rPr lang="en-US" sz="1500" b="0" i="0" dirty="0">
                <a:solidFill>
                  <a:srgbClr val="454545"/>
                </a:solidFill>
                <a:effectLst/>
              </a:rPr>
              <a:t> in the context of global production chains, outsourcing, and offshoring.</a:t>
            </a:r>
          </a:p>
          <a:p>
            <a:pPr algn="just"/>
            <a:r>
              <a:rPr lang="en-US" sz="1500" b="0" i="0" dirty="0">
                <a:solidFill>
                  <a:srgbClr val="454545"/>
                </a:solidFill>
                <a:effectLst/>
              </a:rPr>
              <a:t>Between 1958 and 1988, income growth explained 67% of the real growth of world trade, while tariff reductions accounted for about 26% and transport-cost reductions roughly 8%. However, developed and developing economies might face different economic characteristics, and those play a different role in the growth of international trade. Low-income economies tend to have a high reliance on the trade of resources and low added value goods, intermediate income economies are oriented around manufacturing, and high-income economies tend to be net importers of products and services. The ongoing growth of international trade also impacted firms, many of which expanded to become multinational corporations. The benefits that multinational corporations derive from trade are varied:</a:t>
            </a:r>
          </a:p>
          <a:p>
            <a:pPr algn="just">
              <a:buFont typeface="Arial" panose="020B0604020202020204" pitchFamily="34" charset="0"/>
              <a:buChar char="•"/>
            </a:pPr>
            <a:r>
              <a:rPr lang="en-US" sz="1500" b="1" i="0" dirty="0">
                <a:solidFill>
                  <a:srgbClr val="454545"/>
                </a:solidFill>
                <a:effectLst/>
              </a:rPr>
              <a:t>Competition</a:t>
            </a:r>
            <a:r>
              <a:rPr lang="en-US" sz="1500" b="0" i="0" dirty="0">
                <a:solidFill>
                  <a:srgbClr val="454545"/>
                </a:solidFill>
                <a:effectLst/>
              </a:rPr>
              <a:t>. Seeking new resources, markets, and processes in international markets increases the competitiveness of corporations.</a:t>
            </a:r>
          </a:p>
          <a:p>
            <a:pPr algn="just">
              <a:buFont typeface="Arial" panose="020B0604020202020204" pitchFamily="34" charset="0"/>
              <a:buChar char="•"/>
            </a:pPr>
            <a:r>
              <a:rPr lang="en-US" sz="1500" b="1" i="0" dirty="0">
                <a:solidFill>
                  <a:srgbClr val="454545"/>
                </a:solidFill>
                <a:effectLst/>
              </a:rPr>
              <a:t>Economies of scale</a:t>
            </a:r>
            <a:r>
              <a:rPr lang="en-US" sz="1500" b="0" i="0" dirty="0">
                <a:solidFill>
                  <a:srgbClr val="454545"/>
                </a:solidFill>
                <a:effectLst/>
              </a:rPr>
              <a:t>. International markets allow firms to produce larger quantities of goods, which enable lower unit costs.</a:t>
            </a:r>
          </a:p>
          <a:p>
            <a:pPr algn="just">
              <a:buFont typeface="Arial" panose="020B0604020202020204" pitchFamily="34" charset="0"/>
              <a:buChar char="•"/>
            </a:pPr>
            <a:r>
              <a:rPr lang="en-US" sz="1500" b="1" i="0" dirty="0">
                <a:solidFill>
                  <a:srgbClr val="454545"/>
                </a:solidFill>
                <a:effectLst/>
              </a:rPr>
              <a:t>Innovation</a:t>
            </a:r>
            <a:r>
              <a:rPr lang="en-US" sz="1500" b="0" i="0" dirty="0">
                <a:solidFill>
                  <a:srgbClr val="454545"/>
                </a:solidFill>
                <a:effectLst/>
              </a:rPr>
              <a:t>. International markets incite the development of new products or the adaptation of existing products to different market characteristics.</a:t>
            </a:r>
          </a:p>
          <a:p>
            <a:pPr algn="just"/>
            <a:r>
              <a:rPr lang="en-US" sz="1500" i="0" dirty="0">
                <a:solidFill>
                  <a:schemeClr val="tx1"/>
                </a:solidFill>
                <a:effectLst/>
              </a:rPr>
              <a:t>As international trade depends on the provision of </a:t>
            </a:r>
            <a:r>
              <a:rPr lang="en-US" sz="1500" i="0" u="sng" dirty="0">
                <a:solidFill>
                  <a:schemeClr val="tx1"/>
                </a:solidFill>
                <a:effectLst/>
                <a:hlinkClick r:id="rId2">
                  <a:extLst>
                    <a:ext uri="{A12FA001-AC4F-418D-AE19-62706E023703}">
                      <ahyp:hlinkClr xmlns:ahyp="http://schemas.microsoft.com/office/drawing/2018/hyperlinkcolor" val="tx"/>
                    </a:ext>
                  </a:extLst>
                </a:hlinkClick>
              </a:rPr>
              <a:t>distribution and transactional services</a:t>
            </a:r>
            <a:r>
              <a:rPr lang="en-US" sz="1500" i="0" dirty="0">
                <a:solidFill>
                  <a:schemeClr val="tx1"/>
                </a:solidFill>
                <a:effectLst/>
              </a:rPr>
              <a:t>, the demand for these services has increased substantially, leading to the growth of carriers, cargo owners, terminal operators, third-party logistics service providers (3PL), freight forwarders, and insurers. International transportation and transaction service providers represent a complex ecosystem aiming at supporting international trade and extracting added value. The providers of transportation services, like manufacturing firms, have become large multinational corporations due to the extensive markets they cover. The </a:t>
            </a:r>
            <a:r>
              <a:rPr lang="en-US" sz="1500" i="0" u="sng" dirty="0">
                <a:solidFill>
                  <a:schemeClr val="tx1"/>
                </a:solidFill>
                <a:effectLst/>
                <a:hlinkClick r:id="rId3">
                  <a:extLst>
                    <a:ext uri="{A12FA001-AC4F-418D-AE19-62706E023703}">
                      <ahyp:hlinkClr xmlns:ahyp="http://schemas.microsoft.com/office/drawing/2018/hyperlinkcolor" val="tx"/>
                    </a:ext>
                  </a:extLst>
                </a:hlinkClick>
              </a:rPr>
              <a:t>nature of what is being traded</a:t>
            </a:r>
            <a:r>
              <a:rPr lang="en-US" sz="1500" i="0" dirty="0">
                <a:solidFill>
                  <a:schemeClr val="tx1"/>
                </a:solidFill>
                <a:effectLst/>
              </a:rPr>
              <a:t> and the main traders involved influence the transportation modes used for international transportation. Maritime transportation dominates, handling about 80% of the volume and 70% of the value of international trade.</a:t>
            </a:r>
          </a:p>
          <a:p>
            <a:pPr algn="just"/>
            <a:endParaRPr lang="en-US" sz="1500" dirty="0"/>
          </a:p>
        </p:txBody>
      </p:sp>
    </p:spTree>
    <p:extLst>
      <p:ext uri="{BB962C8B-B14F-4D97-AF65-F5344CB8AC3E}">
        <p14:creationId xmlns:p14="http://schemas.microsoft.com/office/powerpoint/2010/main" val="389591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FF8B4-8F53-7679-E335-DA3D60B8CEE5}"/>
              </a:ext>
            </a:extLst>
          </p:cNvPr>
          <p:cNvSpPr>
            <a:spLocks noGrp="1"/>
          </p:cNvSpPr>
          <p:nvPr>
            <p:ph type="title"/>
          </p:nvPr>
        </p:nvSpPr>
        <p:spPr>
          <a:xfrm>
            <a:off x="0" y="0"/>
            <a:ext cx="12192000" cy="802639"/>
          </a:xfrm>
        </p:spPr>
        <p:txBody>
          <a:bodyPr>
            <a:normAutofit fontScale="90000"/>
          </a:bodyPr>
          <a:lstStyle/>
          <a:p>
            <a:pPr algn="ctr"/>
            <a:r>
              <a:rPr lang="en-US" dirty="0"/>
              <a:t>International Trade and Maritime Shipping Services</a:t>
            </a:r>
          </a:p>
        </p:txBody>
      </p:sp>
      <p:sp>
        <p:nvSpPr>
          <p:cNvPr id="3" name="Content Placeholder 2">
            <a:extLst>
              <a:ext uri="{FF2B5EF4-FFF2-40B4-BE49-F238E27FC236}">
                <a16:creationId xmlns:a16="http://schemas.microsoft.com/office/drawing/2014/main" id="{3F6C5849-182B-04E2-6385-2C23DF7C024E}"/>
              </a:ext>
            </a:extLst>
          </p:cNvPr>
          <p:cNvSpPr>
            <a:spLocks noGrp="1"/>
          </p:cNvSpPr>
          <p:nvPr>
            <p:ph idx="1"/>
          </p:nvPr>
        </p:nvSpPr>
        <p:spPr>
          <a:xfrm>
            <a:off x="0" y="802640"/>
            <a:ext cx="12192000" cy="6055359"/>
          </a:xfrm>
        </p:spPr>
        <p:txBody>
          <a:bodyPr>
            <a:normAutofit fontScale="92500" lnSpcReduction="20000"/>
          </a:bodyPr>
          <a:lstStyle/>
          <a:p>
            <a:pPr algn="just"/>
            <a:r>
              <a:rPr lang="en-US" b="0" i="0" dirty="0">
                <a:solidFill>
                  <a:srgbClr val="454545"/>
                </a:solidFill>
                <a:effectLst/>
              </a:rPr>
              <a:t>International trade relies volume-wise for about </a:t>
            </a:r>
            <a:r>
              <a:rPr lang="en-US" b="0" i="0" dirty="0">
                <a:solidFill>
                  <a:schemeClr val="tx1"/>
                </a:solidFill>
                <a:effectLst/>
                <a:hlinkClick r:id="rId2" tooltip="Modal Shares of World Trade by Volume and Value, 2008">
                  <a:extLst>
                    <a:ext uri="{A12FA001-AC4F-418D-AE19-62706E023703}">
                      <ahyp:hlinkClr xmlns:ahyp="http://schemas.microsoft.com/office/drawing/2018/hyperlinkcolor" val="tx"/>
                    </a:ext>
                  </a:extLst>
                </a:hlinkClick>
              </a:rPr>
              <a:t>80% on maritime transportation</a:t>
            </a:r>
            <a:r>
              <a:rPr lang="en-US" b="0" i="0" dirty="0">
                <a:solidFill>
                  <a:schemeClr val="tx1"/>
                </a:solidFill>
                <a:effectLst/>
              </a:rPr>
              <a:t>, </a:t>
            </a:r>
            <a:r>
              <a:rPr lang="en-US" b="0" i="0" dirty="0">
                <a:solidFill>
                  <a:srgbClr val="454545"/>
                </a:solidFill>
                <a:effectLst/>
              </a:rPr>
              <a:t>which involves several markets such as dry bulk, roll-on/roll-off, general cargo, and containers.</a:t>
            </a:r>
          </a:p>
          <a:p>
            <a:pPr algn="just"/>
            <a:r>
              <a:rPr lang="en-US" b="1" i="0" dirty="0">
                <a:solidFill>
                  <a:srgbClr val="454545"/>
                </a:solidFill>
                <a:effectLst/>
              </a:rPr>
              <a:t>A. Maritime services in dry bulk shipping</a:t>
            </a:r>
          </a:p>
          <a:p>
            <a:pPr algn="just"/>
            <a:r>
              <a:rPr lang="en-US" b="0" i="0" dirty="0">
                <a:solidFill>
                  <a:srgbClr val="454545"/>
                </a:solidFill>
                <a:effectLst/>
              </a:rPr>
              <a:t>The maritime transport of </a:t>
            </a:r>
            <a:r>
              <a:rPr lang="en-US" b="1" i="0" dirty="0">
                <a:solidFill>
                  <a:srgbClr val="454545"/>
                </a:solidFill>
                <a:effectLst/>
              </a:rPr>
              <a:t>major bulks</a:t>
            </a:r>
            <a:r>
              <a:rPr lang="en-US" b="0" i="0" dirty="0">
                <a:solidFill>
                  <a:srgbClr val="454545"/>
                </a:solidFill>
                <a:effectLst/>
              </a:rPr>
              <a:t> such as iron ore and coal typically relies on end-to-end services between a port of loading (connected by rail to mines) and a port of discharge. Economies of scale in vessel size are significant in dry bulk shipping, so operators will try to maximize vessel size on the end-to-end tramp service. The nautical accessibility in the port of loading and port of discharge, the charter price level, and the availability of vessel types play a decisive role in vessel size choice. Inland transport costs per ton-kilometer are typically 20 to 30 percent higher than sea transport costs per ton-kilometer.</a:t>
            </a:r>
          </a:p>
          <a:p>
            <a:pPr algn="just"/>
            <a:r>
              <a:rPr lang="en-US" b="0" i="0" dirty="0">
                <a:solidFill>
                  <a:srgbClr val="454545"/>
                </a:solidFill>
                <a:effectLst/>
              </a:rPr>
              <a:t>Consequently, market players make a trade-off between, on the one hand, the minimization of inland transport costs by routing the bulk flows via the ports that are closest to the final destination, and on the other hand, maximizing the scale economies in vessel size by calling at the ports that offer the best nautical accessibility. This exercise in some cases leads to multiple calls whereby a large </a:t>
            </a:r>
            <a:r>
              <a:rPr lang="en-US" b="0" i="0" dirty="0" err="1">
                <a:solidFill>
                  <a:srgbClr val="454545"/>
                </a:solidFill>
                <a:effectLst/>
              </a:rPr>
              <a:t>Capesize</a:t>
            </a:r>
            <a:r>
              <a:rPr lang="en-US" b="0" i="0" dirty="0">
                <a:solidFill>
                  <a:srgbClr val="454545"/>
                </a:solidFill>
                <a:effectLst/>
              </a:rPr>
              <a:t> vessel will first call at a </a:t>
            </a:r>
            <a:r>
              <a:rPr lang="en-US" b="0" i="0" dirty="0" err="1">
                <a:solidFill>
                  <a:srgbClr val="454545"/>
                </a:solidFill>
                <a:effectLst/>
              </a:rPr>
              <a:t>deepwater</a:t>
            </a:r>
            <a:r>
              <a:rPr lang="en-US" b="0" i="0" dirty="0">
                <a:solidFill>
                  <a:srgbClr val="454545"/>
                </a:solidFill>
                <a:effectLst/>
              </a:rPr>
              <a:t> port to discharge part of the cargo and then proceed to the second port of call with a less favorable nautical access to discharge the remainder (e.g. a call sequence starting in Dunkirk and ending in Antwerp). Another practice consists of lightening </a:t>
            </a:r>
            <a:r>
              <a:rPr lang="en-US" b="0" i="0" dirty="0" err="1">
                <a:solidFill>
                  <a:srgbClr val="454545"/>
                </a:solidFill>
                <a:effectLst/>
              </a:rPr>
              <a:t>deepsea</a:t>
            </a:r>
            <a:r>
              <a:rPr lang="en-US" b="0" i="0" dirty="0">
                <a:solidFill>
                  <a:srgbClr val="454545"/>
                </a:solidFill>
                <a:effectLst/>
              </a:rPr>
              <a:t> vessels on stream, whereby floating cranes discharge part of the load to barges given decreasing vessel draft (e.g. lightning operations on River Scheldt to access the Canal Ghent-</a:t>
            </a:r>
            <a:r>
              <a:rPr lang="en-US" b="0" i="0" dirty="0" err="1">
                <a:solidFill>
                  <a:srgbClr val="454545"/>
                </a:solidFill>
                <a:effectLst/>
              </a:rPr>
              <a:t>Terneuzen</a:t>
            </a:r>
            <a:r>
              <a:rPr lang="en-US" b="0" i="0" dirty="0">
                <a:solidFill>
                  <a:srgbClr val="454545"/>
                </a:solidFill>
                <a:effectLst/>
              </a:rPr>
              <a:t>).</a:t>
            </a:r>
          </a:p>
          <a:p>
            <a:pPr algn="just"/>
            <a:r>
              <a:rPr lang="en-US" b="0" i="0" dirty="0">
                <a:solidFill>
                  <a:srgbClr val="454545"/>
                </a:solidFill>
                <a:effectLst/>
              </a:rPr>
              <a:t>The vessels deployed in the </a:t>
            </a:r>
            <a:r>
              <a:rPr lang="en-US" b="1" i="0" dirty="0">
                <a:solidFill>
                  <a:srgbClr val="454545"/>
                </a:solidFill>
                <a:effectLst/>
              </a:rPr>
              <a:t>minor bulk segments</a:t>
            </a:r>
            <a:r>
              <a:rPr lang="en-US" b="0" i="0" dirty="0">
                <a:solidFill>
                  <a:srgbClr val="454545"/>
                </a:solidFill>
                <a:effectLst/>
              </a:rPr>
              <a:t> (grain, fertilizers, minerals) are generally much smaller, so that vessel operators have a much wider range of potential ports of call at their disposal. The eventual call patterns will be determined by factors such as proximity to the market, the specificities of the distribution network (centralized or decentralized), the number of cargo batches on the vessel, and the need for dedicated terminal facilities (e.g. grain silos).    </a:t>
            </a:r>
          </a:p>
          <a:p>
            <a:pPr algn="just"/>
            <a:endParaRPr lang="en-US" dirty="0"/>
          </a:p>
        </p:txBody>
      </p:sp>
    </p:spTree>
    <p:extLst>
      <p:ext uri="{BB962C8B-B14F-4D97-AF65-F5344CB8AC3E}">
        <p14:creationId xmlns:p14="http://schemas.microsoft.com/office/powerpoint/2010/main" val="3108103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6C5849-182B-04E2-6385-2C23DF7C024E}"/>
              </a:ext>
            </a:extLst>
          </p:cNvPr>
          <p:cNvSpPr>
            <a:spLocks noGrp="1"/>
          </p:cNvSpPr>
          <p:nvPr>
            <p:ph idx="1"/>
          </p:nvPr>
        </p:nvSpPr>
        <p:spPr>
          <a:xfrm>
            <a:off x="0" y="0"/>
            <a:ext cx="12192000" cy="6857999"/>
          </a:xfrm>
        </p:spPr>
        <p:txBody>
          <a:bodyPr>
            <a:normAutofit fontScale="92500" lnSpcReduction="20000"/>
          </a:bodyPr>
          <a:lstStyle/>
          <a:p>
            <a:pPr algn="just"/>
            <a:r>
              <a:rPr lang="en-US" b="1" i="0" dirty="0">
                <a:solidFill>
                  <a:srgbClr val="454545"/>
                </a:solidFill>
                <a:effectLst/>
              </a:rPr>
              <a:t>B. Maritime services in the roll-on/roll-off market</a:t>
            </a:r>
          </a:p>
          <a:p>
            <a:pPr algn="just"/>
            <a:r>
              <a:rPr lang="en-US" b="0" i="0" dirty="0">
                <a:solidFill>
                  <a:srgbClr val="454545"/>
                </a:solidFill>
                <a:effectLst/>
              </a:rPr>
              <a:t>The operational characteristics of maritime services in the </a:t>
            </a:r>
            <a:r>
              <a:rPr lang="en-US" b="1" i="1" dirty="0">
                <a:solidFill>
                  <a:srgbClr val="454545"/>
                </a:solidFill>
                <a:effectLst/>
              </a:rPr>
              <a:t>roro</a:t>
            </a:r>
            <a:r>
              <a:rPr lang="en-US" b="0" i="0" dirty="0">
                <a:solidFill>
                  <a:srgbClr val="454545"/>
                </a:solidFill>
                <a:effectLst/>
              </a:rPr>
              <a:t> segment depend on the submarkets considered:</a:t>
            </a:r>
          </a:p>
          <a:p>
            <a:pPr algn="just">
              <a:buFont typeface="Arial" panose="020B0604020202020204" pitchFamily="34" charset="0"/>
              <a:buChar char="•"/>
            </a:pPr>
            <a:r>
              <a:rPr lang="en-US" b="0" i="0" dirty="0">
                <a:solidFill>
                  <a:srgbClr val="454545"/>
                </a:solidFill>
                <a:effectLst/>
              </a:rPr>
              <a:t>Intra-regional </a:t>
            </a:r>
            <a:r>
              <a:rPr lang="en-US" b="1" i="0" dirty="0">
                <a:solidFill>
                  <a:srgbClr val="454545"/>
                </a:solidFill>
                <a:effectLst/>
              </a:rPr>
              <a:t>roro and </a:t>
            </a:r>
            <a:r>
              <a:rPr lang="en-US" b="1" i="0" dirty="0" err="1">
                <a:solidFill>
                  <a:srgbClr val="454545"/>
                </a:solidFill>
                <a:effectLst/>
              </a:rPr>
              <a:t>ropax</a:t>
            </a:r>
            <a:r>
              <a:rPr lang="en-US" b="1" i="0" dirty="0">
                <a:solidFill>
                  <a:srgbClr val="454545"/>
                </a:solidFill>
                <a:effectLst/>
              </a:rPr>
              <a:t> services </a:t>
            </a:r>
            <a:r>
              <a:rPr lang="en-US" b="0" i="0" dirty="0">
                <a:solidFill>
                  <a:srgbClr val="454545"/>
                </a:solidFill>
                <a:effectLst/>
              </a:rPr>
              <a:t>are typical of the end-to-end type with a port of call at either side of the route. The shipping services follow a fixed schedule with medium to high frequencies (sometimes several times a day). The ferry capacities tend to vary greatly with the cargo density on the route and the one-way distance. For example, in Europe, large units are deployed on the English Channel and parts of the Baltic (e.g. 120 trucks per voyage on the Dover-Calais link and several hundreds of passengers between </a:t>
            </a:r>
            <a:r>
              <a:rPr lang="en-US" b="0" i="0" dirty="0" err="1">
                <a:solidFill>
                  <a:srgbClr val="454545"/>
                </a:solidFill>
                <a:effectLst/>
              </a:rPr>
              <a:t>Travemünde</a:t>
            </a:r>
            <a:r>
              <a:rPr lang="en-US" b="0" i="0" dirty="0">
                <a:solidFill>
                  <a:srgbClr val="454545"/>
                </a:solidFill>
                <a:effectLst/>
              </a:rPr>
              <a:t> and Finland). In contrast, vessel capacities on services in smaller markets (e.g. the Irish isles) tend to be much smaller. Trucks using ferry services can have a long pre- and end haul by road (for instance, a truck driving from Dortmund to Zeebrugge to catch a ferry to Hull and onward by road to the final destination Manchester).</a:t>
            </a:r>
          </a:p>
          <a:p>
            <a:pPr algn="just">
              <a:buFont typeface="Arial" panose="020B0604020202020204" pitchFamily="34" charset="0"/>
              <a:buChar char="•"/>
            </a:pPr>
            <a:r>
              <a:rPr lang="en-US" b="0" i="0" dirty="0">
                <a:solidFill>
                  <a:srgbClr val="454545"/>
                </a:solidFill>
                <a:effectLst/>
              </a:rPr>
              <a:t>The market for </a:t>
            </a:r>
            <a:r>
              <a:rPr lang="en-US" b="1" i="0" dirty="0">
                <a:solidFill>
                  <a:srgbClr val="454545"/>
                </a:solidFill>
                <a:effectLst/>
              </a:rPr>
              <a:t>unaccompanied roro transport</a:t>
            </a:r>
            <a:r>
              <a:rPr lang="en-US" b="0" i="0" dirty="0">
                <a:solidFill>
                  <a:srgbClr val="454545"/>
                </a:solidFill>
                <a:effectLst/>
              </a:rPr>
              <a:t> is based on end-to-end services with dedicated roro freight vessels, which often have reserve space for containers.</a:t>
            </a:r>
          </a:p>
          <a:p>
            <a:pPr algn="just">
              <a:buFont typeface="Arial" panose="020B0604020202020204" pitchFamily="34" charset="0"/>
              <a:buChar char="•"/>
            </a:pPr>
            <a:r>
              <a:rPr lang="en-US" b="0" i="0" dirty="0">
                <a:solidFill>
                  <a:srgbClr val="454545"/>
                </a:solidFill>
                <a:effectLst/>
              </a:rPr>
              <a:t>The </a:t>
            </a:r>
            <a:r>
              <a:rPr lang="en-US" b="1" i="0" dirty="0" err="1">
                <a:solidFill>
                  <a:srgbClr val="454545"/>
                </a:solidFill>
                <a:effectLst/>
              </a:rPr>
              <a:t>deepsea</a:t>
            </a:r>
            <a:r>
              <a:rPr lang="en-US" b="1" i="0" dirty="0">
                <a:solidFill>
                  <a:srgbClr val="454545"/>
                </a:solidFill>
                <a:effectLst/>
              </a:rPr>
              <a:t> and shortsea car carrying trade</a:t>
            </a:r>
            <a:r>
              <a:rPr lang="en-US" b="0" i="0" dirty="0">
                <a:solidFill>
                  <a:srgbClr val="454545"/>
                </a:solidFill>
                <a:effectLst/>
              </a:rPr>
              <a:t> is another submarket in the roro market. On intercontinental routes, the operators deploy Pure Car and Truck Carriers (PCTC) with capacities of up to 8000 CEU, resulting in significant cost savings on the sea leg (economies of scale). The number of ports of calls is kept to a strict minimum as shipping lines aim for a short port time and they face a shortfall in the number of ports that have the infrastructure to accommodate large quantities of new cars. As a result, a significant part of the market is concentrated in large car handling ports. The port of Zeebrugge in Belgium is a good example, with 2.96 million units handled in 2019. The position of the main ports is strongly entwined with their proximity to the main buyer markets and the spatial concentration of car assembly plants. A number of large car ports have successfully combined </a:t>
            </a:r>
            <a:r>
              <a:rPr lang="en-US" b="0" i="0" dirty="0" err="1">
                <a:solidFill>
                  <a:srgbClr val="454545"/>
                </a:solidFill>
                <a:effectLst/>
              </a:rPr>
              <a:t>deepsea</a:t>
            </a:r>
            <a:r>
              <a:rPr lang="en-US" b="0" i="0" dirty="0">
                <a:solidFill>
                  <a:srgbClr val="454545"/>
                </a:solidFill>
                <a:effectLst/>
              </a:rPr>
              <a:t> services with intra-regional shortsea services. The resulting hub-and-spoke network configuration is combined with growing local clusters of automotive logistics companies. While road haulage is by far the dominant mode of inland transport to/from car terminals, rail and barge play an ever more important role in securing inland access for the larger car ports, particularly in Belgium, the Netherlands, and the Rhine and Yangtze river basins.</a:t>
            </a:r>
          </a:p>
        </p:txBody>
      </p:sp>
    </p:spTree>
    <p:extLst>
      <p:ext uri="{BB962C8B-B14F-4D97-AF65-F5344CB8AC3E}">
        <p14:creationId xmlns:p14="http://schemas.microsoft.com/office/powerpoint/2010/main" val="3316670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6C5849-182B-04E2-6385-2C23DF7C024E}"/>
              </a:ext>
            </a:extLst>
          </p:cNvPr>
          <p:cNvSpPr>
            <a:spLocks noGrp="1"/>
          </p:cNvSpPr>
          <p:nvPr>
            <p:ph idx="1"/>
          </p:nvPr>
        </p:nvSpPr>
        <p:spPr>
          <a:xfrm>
            <a:off x="0" y="0"/>
            <a:ext cx="12192000" cy="6857999"/>
          </a:xfrm>
        </p:spPr>
        <p:txBody>
          <a:bodyPr>
            <a:normAutofit fontScale="92500" lnSpcReduction="20000"/>
          </a:bodyPr>
          <a:lstStyle/>
          <a:p>
            <a:pPr algn="just"/>
            <a:r>
              <a:rPr lang="en-US" b="1" i="0" dirty="0">
                <a:solidFill>
                  <a:srgbClr val="454545"/>
                </a:solidFill>
                <a:effectLst/>
              </a:rPr>
              <a:t>C. Maritime services in the general cargo market</a:t>
            </a:r>
          </a:p>
          <a:p>
            <a:pPr algn="just"/>
            <a:r>
              <a:rPr lang="en-US" b="0" i="0" dirty="0">
                <a:solidFill>
                  <a:srgbClr val="454545"/>
                </a:solidFill>
                <a:effectLst/>
              </a:rPr>
              <a:t>The diversity in maritime service configurations is probably highest in the market of</a:t>
            </a:r>
            <a:r>
              <a:rPr lang="en-US" b="1" i="0" dirty="0">
                <a:solidFill>
                  <a:srgbClr val="454545"/>
                </a:solidFill>
                <a:effectLst/>
              </a:rPr>
              <a:t> conventional general cargo</a:t>
            </a:r>
            <a:r>
              <a:rPr lang="en-US" b="0" i="0" dirty="0">
                <a:solidFill>
                  <a:srgbClr val="454545"/>
                </a:solidFill>
                <a:effectLst/>
              </a:rPr>
              <a:t>. In contrast to the bulk cargo market, where parcel sizes are usually big enough to fill an entire ship, the general cargo market deals with the shipment of consignments smaller than a ship or hold size. Given the enormous variety of different cargoes involved, there are several ways in which breakbulk cargoes can be shipped. The most common is the conventional liner-type concept of “weekly fixed-day services”, characterizing the liner shipping industry, which is something the </a:t>
            </a:r>
            <a:r>
              <a:rPr lang="en-US" b="0" i="0" dirty="0" err="1">
                <a:solidFill>
                  <a:srgbClr val="454545"/>
                </a:solidFill>
                <a:effectLst/>
              </a:rPr>
              <a:t>deepsea</a:t>
            </a:r>
            <a:r>
              <a:rPr lang="en-US" b="0" i="0" dirty="0">
                <a:solidFill>
                  <a:srgbClr val="454545"/>
                </a:solidFill>
                <a:effectLst/>
              </a:rPr>
              <a:t> trade of conventional cargo has never really been able to achieve. Instead, the following service/schedule options can be distinguished in the case of breakbulk shipping (the typology is based on </a:t>
            </a:r>
            <a:r>
              <a:rPr lang="en-US" b="0" i="0" dirty="0" err="1">
                <a:solidFill>
                  <a:srgbClr val="454545"/>
                </a:solidFill>
                <a:effectLst/>
              </a:rPr>
              <a:t>Dynamar</a:t>
            </a:r>
            <a:r>
              <a:rPr lang="en-US" b="0" i="0" dirty="0">
                <a:solidFill>
                  <a:srgbClr val="454545"/>
                </a:solidFill>
                <a:effectLst/>
              </a:rPr>
              <a:t>):</a:t>
            </a:r>
          </a:p>
          <a:p>
            <a:pPr algn="just">
              <a:buFont typeface="Arial" panose="020B0604020202020204" pitchFamily="34" charset="0"/>
              <a:buChar char="•"/>
            </a:pPr>
            <a:r>
              <a:rPr lang="en-US" b="0" i="0" dirty="0">
                <a:solidFill>
                  <a:srgbClr val="454545"/>
                </a:solidFill>
                <a:effectLst/>
              </a:rPr>
              <a:t>Services of a specific frequency operated with dedicated ships.</a:t>
            </a:r>
          </a:p>
          <a:p>
            <a:pPr algn="just">
              <a:buFont typeface="Arial" panose="020B0604020202020204" pitchFamily="34" charset="0"/>
              <a:buChar char="•"/>
            </a:pPr>
            <a:r>
              <a:rPr lang="en-US" b="0" i="0" dirty="0">
                <a:solidFill>
                  <a:srgbClr val="454545"/>
                </a:solidFill>
                <a:effectLst/>
              </a:rPr>
              <a:t>Services offering sailings within a certain period, deploying trip charters.</a:t>
            </a:r>
          </a:p>
          <a:p>
            <a:pPr algn="just">
              <a:buFont typeface="Arial" panose="020B0604020202020204" pitchFamily="34" charset="0"/>
              <a:buChar char="•"/>
            </a:pPr>
            <a:r>
              <a:rPr lang="en-US" b="0" i="0" dirty="0">
                <a:solidFill>
                  <a:srgbClr val="454545"/>
                </a:solidFill>
                <a:effectLst/>
              </a:rPr>
              <a:t>Services operated on inducement but still within a more or less defined trade lane.</a:t>
            </a:r>
          </a:p>
          <a:p>
            <a:pPr algn="just">
              <a:buFont typeface="Arial" panose="020B0604020202020204" pitchFamily="34" charset="0"/>
              <a:buChar char="•"/>
            </a:pPr>
            <a:r>
              <a:rPr lang="en-US" b="0" i="0" dirty="0">
                <a:solidFill>
                  <a:srgbClr val="454545"/>
                </a:solidFill>
                <a:effectLst/>
              </a:rPr>
              <a:t>A mixture of two or three of the above options.</a:t>
            </a:r>
          </a:p>
          <a:p>
            <a:pPr algn="just">
              <a:buFont typeface="Arial" panose="020B0604020202020204" pitchFamily="34" charset="0"/>
              <a:buChar char="•"/>
            </a:pPr>
            <a:r>
              <a:rPr lang="en-US" b="0" i="0" dirty="0">
                <a:solidFill>
                  <a:srgbClr val="454545"/>
                </a:solidFill>
                <a:effectLst/>
              </a:rPr>
              <a:t>“</a:t>
            </a:r>
            <a:r>
              <a:rPr lang="en-US" b="0" i="0" dirty="0" err="1">
                <a:solidFill>
                  <a:srgbClr val="454545"/>
                </a:solidFill>
                <a:effectLst/>
              </a:rPr>
              <a:t>Parcelling</a:t>
            </a:r>
            <a:r>
              <a:rPr lang="en-US" b="0" i="0" dirty="0">
                <a:solidFill>
                  <a:srgbClr val="454545"/>
                </a:solidFill>
                <a:effectLst/>
              </a:rPr>
              <a:t>”, such as tramping, whereby a vessel is chartered (usually on a trip-out basis) once a specific cargo volume is available.</a:t>
            </a:r>
          </a:p>
          <a:p>
            <a:pPr algn="just"/>
            <a:r>
              <a:rPr lang="en-US" b="0" i="0" dirty="0">
                <a:solidFill>
                  <a:srgbClr val="454545"/>
                </a:solidFill>
                <a:effectLst/>
              </a:rPr>
              <a:t>The conventional general cargo market includes many specialized ships designed to carry specific cargo loads. For example, heavy-lift vessels do not operate on fixed routes, but they are attracted to those areas where large investments in the oil and gas industry are being made. Conventional reefer ships mainly carry high-value foodstuffs that require refrigeration and atmosphere control on an end-to-end service (e.g. bananas from a port of loading in Latin America to a specialized terminal in Europe). Examples of reefer cargoes include fresh and frozen fruit (e.g. bananas, deciduous, and other citrus fruits), vegetables, fish, meat, poultry, and dairy products. Reefer shipping is a prime example of a one-way (and for some products seasonal) business with cargoes mainly exported from the southern hemisphere to the rest of the world. The reefer shipping sector is increasingly being put under pressure from container shipping.</a:t>
            </a:r>
          </a:p>
          <a:p>
            <a:pPr algn="just"/>
            <a:endParaRPr lang="en-US" dirty="0"/>
          </a:p>
          <a:p>
            <a:endParaRPr lang="en-US" dirty="0"/>
          </a:p>
        </p:txBody>
      </p:sp>
    </p:spTree>
    <p:extLst>
      <p:ext uri="{BB962C8B-B14F-4D97-AF65-F5344CB8AC3E}">
        <p14:creationId xmlns:p14="http://schemas.microsoft.com/office/powerpoint/2010/main" val="604929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873759"/>
          </a:xfrm>
        </p:spPr>
        <p:txBody>
          <a:bodyPr>
            <a:normAutofit/>
          </a:bodyPr>
          <a:lstStyle/>
          <a:p>
            <a:pPr algn="ctr"/>
            <a:r>
              <a:rPr lang="en-US" b="1" dirty="0"/>
              <a:t>Introduction</a:t>
            </a:r>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975361"/>
            <a:ext cx="12192000" cy="5882638"/>
          </a:xfrm>
        </p:spPr>
        <p:txBody>
          <a:bodyPr>
            <a:normAutofit lnSpcReduction="10000"/>
          </a:bodyPr>
          <a:lstStyle/>
          <a:p>
            <a:pPr algn="just">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Maritime transport has undergone considerable expansion in recent decades, thanks to the growth of trade and globalization.</a:t>
            </a:r>
          </a:p>
          <a:p>
            <a:pPr algn="just">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Maritime transport Services – “Life blood of world trade” </a:t>
            </a:r>
          </a:p>
          <a:p>
            <a:pPr algn="just">
              <a:buFont typeface="Arial" panose="020B0604020202020204" pitchFamily="34" charset="0"/>
              <a:buChar char="•"/>
            </a:pPr>
            <a:r>
              <a:rPr lang="en-US" b="0" i="0" dirty="0">
                <a:solidFill>
                  <a:schemeClr val="tx1"/>
                </a:solidFill>
                <a:effectLst/>
                <a:latin typeface="Arial" panose="020B0604020202020204" pitchFamily="34" charset="0"/>
                <a:cs typeface="Arial" panose="020B0604020202020204" pitchFamily="34" charset="0"/>
              </a:rPr>
              <a:t>Maritime transport accounts for roughly </a:t>
            </a:r>
            <a:r>
              <a:rPr lang="en-US" dirty="0">
                <a:solidFill>
                  <a:schemeClr val="tx1"/>
                </a:solidFill>
                <a:latin typeface="Arial" panose="020B0604020202020204" pitchFamily="34" charset="0"/>
                <a:cs typeface="Arial" panose="020B0604020202020204" pitchFamily="34" charset="0"/>
              </a:rPr>
              <a:t>8</a:t>
            </a:r>
            <a:r>
              <a:rPr lang="en-US" b="0" i="0" dirty="0">
                <a:solidFill>
                  <a:schemeClr val="tx1"/>
                </a:solidFill>
                <a:effectLst/>
                <a:latin typeface="Arial" panose="020B0604020202020204" pitchFamily="34" charset="0"/>
                <a:cs typeface="Arial" panose="020B0604020202020204" pitchFamily="34" charset="0"/>
              </a:rPr>
              <a:t>0% of international trade, according to </a:t>
            </a:r>
            <a:r>
              <a:rPr lang="en-US" b="0" i="0" u="sng" dirty="0">
                <a:solidFill>
                  <a:schemeClr val="tx1"/>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UNCTAD</a:t>
            </a:r>
            <a:r>
              <a:rPr lang="en-US" b="0" i="0" dirty="0">
                <a:solidFill>
                  <a:schemeClr val="tx1"/>
                </a:solidFill>
                <a:effectLst/>
                <a:latin typeface="Arial" panose="020B0604020202020204" pitchFamily="34" charset="0"/>
                <a:cs typeface="Arial" panose="020B0604020202020204" pitchFamily="34" charset="0"/>
              </a:rPr>
              <a:t> in 2020.</a:t>
            </a:r>
          </a:p>
          <a:p>
            <a:pPr algn="just">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Developed countries’ share of global seaborne trade is 34% loaded &amp; 43% unloaded.</a:t>
            </a:r>
          </a:p>
          <a:p>
            <a:pPr algn="just">
              <a:buFont typeface="Arial" panose="020B0604020202020204" pitchFamily="34" charset="0"/>
              <a:buChar char="•"/>
            </a:pPr>
            <a:r>
              <a:rPr lang="en-US" b="0" i="0" dirty="0">
                <a:solidFill>
                  <a:schemeClr val="tx1"/>
                </a:solidFill>
                <a:effectLst/>
                <a:latin typeface="Arial" panose="020B0604020202020204" pitchFamily="34" charset="0"/>
                <a:cs typeface="Arial" panose="020B0604020202020204" pitchFamily="34" charset="0"/>
              </a:rPr>
              <a:t>Developing countries’ share of global seaborne trade is 60% loaded &amp; 56% unloaded.</a:t>
            </a:r>
          </a:p>
          <a:p>
            <a:pPr algn="just">
              <a:buFont typeface="Arial" panose="020B0604020202020204" pitchFamily="34" charset="0"/>
              <a:buChar char="•"/>
            </a:pPr>
            <a:r>
              <a:rPr lang="en-US" b="0" i="0" dirty="0">
                <a:solidFill>
                  <a:schemeClr val="tx1"/>
                </a:solidFill>
                <a:effectLst/>
                <a:latin typeface="Arial" panose="020B0604020202020204" pitchFamily="34" charset="0"/>
                <a:cs typeface="Arial" panose="020B0604020202020204" pitchFamily="34" charset="0"/>
              </a:rPr>
              <a:t>Maritime transport can be realized over any distance by boat, ship, sailboat or </a:t>
            </a:r>
            <a:r>
              <a:rPr lang="en-US" b="0" i="0" u="none" strike="noStrike" dirty="0">
                <a:solidFill>
                  <a:schemeClr val="tx1"/>
                </a:solidFill>
                <a:effectLst/>
                <a:latin typeface="Arial" panose="020B0604020202020204" pitchFamily="34" charset="0"/>
                <a:cs typeface="Arial" panose="020B0604020202020204" pitchFamily="34" charset="0"/>
                <a:hlinkClick r:id="rId3" tooltip="Barge">
                  <a:extLst>
                    <a:ext uri="{A12FA001-AC4F-418D-AE19-62706E023703}">
                      <ahyp:hlinkClr xmlns:ahyp="http://schemas.microsoft.com/office/drawing/2018/hyperlinkcolor" val="tx"/>
                    </a:ext>
                  </a:extLst>
                </a:hlinkClick>
              </a:rPr>
              <a:t>barge</a:t>
            </a:r>
            <a:r>
              <a:rPr lang="en-US" b="0" i="0" dirty="0">
                <a:solidFill>
                  <a:schemeClr val="tx1"/>
                </a:solidFill>
                <a:effectLst/>
                <a:latin typeface="Arial" panose="020B0604020202020204" pitchFamily="34" charset="0"/>
                <a:cs typeface="Arial" panose="020B0604020202020204" pitchFamily="34" charset="0"/>
              </a:rPr>
              <a:t>, over oceans and lakes, through </a:t>
            </a:r>
            <a:r>
              <a:rPr lang="en-US" b="0" i="0" u="none" strike="noStrike" dirty="0">
                <a:solidFill>
                  <a:schemeClr val="tx1"/>
                </a:solidFill>
                <a:effectLst/>
                <a:latin typeface="Arial" panose="020B0604020202020204" pitchFamily="34" charset="0"/>
                <a:cs typeface="Arial" panose="020B0604020202020204" pitchFamily="34" charset="0"/>
                <a:hlinkClick r:id="rId4" tooltip="Canal age">
                  <a:extLst>
                    <a:ext uri="{A12FA001-AC4F-418D-AE19-62706E023703}">
                      <ahyp:hlinkClr xmlns:ahyp="http://schemas.microsoft.com/office/drawing/2018/hyperlinkcolor" val="tx"/>
                    </a:ext>
                  </a:extLst>
                </a:hlinkClick>
              </a:rPr>
              <a:t>canals</a:t>
            </a:r>
            <a:r>
              <a:rPr lang="en-US" b="0" i="0" dirty="0">
                <a:solidFill>
                  <a:schemeClr val="tx1"/>
                </a:solidFill>
                <a:effectLst/>
                <a:latin typeface="Arial" panose="020B0604020202020204" pitchFamily="34" charset="0"/>
                <a:cs typeface="Arial" panose="020B0604020202020204" pitchFamily="34" charset="0"/>
              </a:rPr>
              <a:t> or along rivers. </a:t>
            </a:r>
          </a:p>
          <a:p>
            <a:pPr algn="just">
              <a:buFont typeface="Arial" panose="020B0604020202020204" pitchFamily="34" charset="0"/>
              <a:buChar char="•"/>
            </a:pPr>
            <a:r>
              <a:rPr lang="en-US" b="0" i="0" dirty="0">
                <a:solidFill>
                  <a:schemeClr val="tx1"/>
                </a:solidFill>
                <a:effectLst/>
                <a:latin typeface="Arial" panose="020B0604020202020204" pitchFamily="34" charset="0"/>
                <a:cs typeface="Arial" panose="020B0604020202020204" pitchFamily="34" charset="0"/>
              </a:rPr>
              <a:t>Shipping may be for </a:t>
            </a:r>
            <a:r>
              <a:rPr lang="en-US" b="0" i="0" u="none" strike="noStrike" dirty="0">
                <a:solidFill>
                  <a:schemeClr val="tx1"/>
                </a:solidFill>
                <a:effectLst/>
                <a:latin typeface="Arial" panose="020B0604020202020204" pitchFamily="34" charset="0"/>
                <a:cs typeface="Arial" panose="020B0604020202020204" pitchFamily="34" charset="0"/>
                <a:hlinkClick r:id="rId5" tooltip="Commerce">
                  <a:extLst>
                    <a:ext uri="{A12FA001-AC4F-418D-AE19-62706E023703}">
                      <ahyp:hlinkClr xmlns:ahyp="http://schemas.microsoft.com/office/drawing/2018/hyperlinkcolor" val="tx"/>
                    </a:ext>
                  </a:extLst>
                </a:hlinkClick>
              </a:rPr>
              <a:t>commerce</a:t>
            </a:r>
            <a:r>
              <a:rPr lang="en-US" b="0" i="0" dirty="0">
                <a:solidFill>
                  <a:schemeClr val="tx1"/>
                </a:solidFill>
                <a:effectLst/>
                <a:latin typeface="Arial" panose="020B0604020202020204" pitchFamily="34" charset="0"/>
                <a:cs typeface="Arial" panose="020B0604020202020204" pitchFamily="34" charset="0"/>
              </a:rPr>
              <a:t>, </a:t>
            </a:r>
            <a:r>
              <a:rPr lang="en-US" b="0" i="0" u="none" strike="noStrike" dirty="0">
                <a:solidFill>
                  <a:schemeClr val="tx1"/>
                </a:solidFill>
                <a:effectLst/>
                <a:latin typeface="Arial" panose="020B0604020202020204" pitchFamily="34" charset="0"/>
                <a:cs typeface="Arial" panose="020B0604020202020204" pitchFamily="34" charset="0"/>
                <a:hlinkClick r:id="rId6" tooltip="Recreation">
                  <a:extLst>
                    <a:ext uri="{A12FA001-AC4F-418D-AE19-62706E023703}">
                      <ahyp:hlinkClr xmlns:ahyp="http://schemas.microsoft.com/office/drawing/2018/hyperlinkcolor" val="tx"/>
                    </a:ext>
                  </a:extLst>
                </a:hlinkClick>
              </a:rPr>
              <a:t>recreation</a:t>
            </a:r>
            <a:r>
              <a:rPr lang="en-US" b="0" i="0" dirty="0">
                <a:solidFill>
                  <a:schemeClr val="tx1"/>
                </a:solidFill>
                <a:effectLst/>
                <a:latin typeface="Arial" panose="020B0604020202020204" pitchFamily="34" charset="0"/>
                <a:cs typeface="Arial" panose="020B0604020202020204" pitchFamily="34" charset="0"/>
              </a:rPr>
              <a:t>, or for </a:t>
            </a:r>
            <a:r>
              <a:rPr lang="en-US" b="0" i="0" u="none" strike="noStrike" dirty="0">
                <a:solidFill>
                  <a:schemeClr val="tx1"/>
                </a:solidFill>
                <a:effectLst/>
                <a:latin typeface="Arial" panose="020B0604020202020204" pitchFamily="34" charset="0"/>
                <a:cs typeface="Arial" panose="020B0604020202020204" pitchFamily="34" charset="0"/>
                <a:hlinkClick r:id="rId7" tooltip="Military">
                  <a:extLst>
                    <a:ext uri="{A12FA001-AC4F-418D-AE19-62706E023703}">
                      <ahyp:hlinkClr xmlns:ahyp="http://schemas.microsoft.com/office/drawing/2018/hyperlinkcolor" val="tx"/>
                    </a:ext>
                  </a:extLst>
                </a:hlinkClick>
              </a:rPr>
              <a:t>military</a:t>
            </a:r>
            <a:r>
              <a:rPr lang="en-US" b="0" i="0" dirty="0">
                <a:solidFill>
                  <a:schemeClr val="tx1"/>
                </a:solidFill>
                <a:effectLst/>
                <a:latin typeface="Arial" panose="020B0604020202020204" pitchFamily="34" charset="0"/>
                <a:cs typeface="Arial" panose="020B0604020202020204" pitchFamily="34" charset="0"/>
              </a:rPr>
              <a:t> purposes. </a:t>
            </a:r>
          </a:p>
          <a:p>
            <a:pPr algn="just">
              <a:buFont typeface="Arial" panose="020B0604020202020204" pitchFamily="34" charset="0"/>
              <a:buChar char="•"/>
            </a:pPr>
            <a:r>
              <a:rPr lang="en-US" b="0" i="0" dirty="0">
                <a:solidFill>
                  <a:schemeClr val="tx1"/>
                </a:solidFill>
                <a:effectLst/>
                <a:latin typeface="Arial" panose="020B0604020202020204" pitchFamily="34" charset="0"/>
                <a:cs typeface="Arial" panose="020B0604020202020204" pitchFamily="34" charset="0"/>
              </a:rPr>
              <a:t>While extensive inland shipping is less critical today, the major waterways of the world including many canals are still very important and are integral parts of </a:t>
            </a:r>
            <a:r>
              <a:rPr lang="en-US" b="0" i="0" u="none" strike="noStrike" dirty="0">
                <a:solidFill>
                  <a:schemeClr val="tx1"/>
                </a:solidFill>
                <a:effectLst/>
                <a:latin typeface="Arial" panose="020B0604020202020204" pitchFamily="34" charset="0"/>
                <a:cs typeface="Arial" panose="020B0604020202020204" pitchFamily="34" charset="0"/>
                <a:hlinkClick r:id="rId8" tooltip="Worldwide economy">
                  <a:extLst>
                    <a:ext uri="{A12FA001-AC4F-418D-AE19-62706E023703}">
                      <ahyp:hlinkClr xmlns:ahyp="http://schemas.microsoft.com/office/drawing/2018/hyperlinkcolor" val="tx"/>
                    </a:ext>
                  </a:extLst>
                </a:hlinkClick>
              </a:rPr>
              <a:t>worldwide economies</a:t>
            </a:r>
            <a:r>
              <a:rPr lang="en-US" b="0" i="0" dirty="0">
                <a:solidFill>
                  <a:schemeClr val="tx1"/>
                </a:solidFill>
                <a:effectLst/>
                <a:latin typeface="Arial" panose="020B0604020202020204" pitchFamily="34" charset="0"/>
                <a:cs typeface="Arial" panose="020B0604020202020204" pitchFamily="34" charset="0"/>
              </a:rPr>
              <a:t>. </a:t>
            </a:r>
          </a:p>
          <a:p>
            <a:pPr algn="just">
              <a:buFont typeface="Arial" panose="020B0604020202020204" pitchFamily="34" charset="0"/>
              <a:buChar char="•"/>
            </a:pPr>
            <a:r>
              <a:rPr lang="en-US" b="0" i="0" dirty="0">
                <a:solidFill>
                  <a:schemeClr val="tx1"/>
                </a:solidFill>
                <a:effectLst/>
                <a:latin typeface="Arial" panose="020B0604020202020204" pitchFamily="34" charset="0"/>
                <a:cs typeface="Arial" panose="020B0604020202020204" pitchFamily="34" charset="0"/>
              </a:rPr>
              <a:t>International shipping is highly liberalized, and many restrictive maritime policies have disappeared or ceased to be applied.</a:t>
            </a:r>
          </a:p>
          <a:p>
            <a:pPr algn="just">
              <a:buFont typeface="Arial" panose="020B0604020202020204" pitchFamily="34" charset="0"/>
              <a:buChar char="•"/>
            </a:pPr>
            <a:endParaRPr lang="en-US" b="0" i="0" dirty="0">
              <a:solidFill>
                <a:schemeClr val="tx1"/>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endParaRPr lang="en-US" b="0" i="0" dirty="0">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75531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6C5849-182B-04E2-6385-2C23DF7C024E}"/>
              </a:ext>
            </a:extLst>
          </p:cNvPr>
          <p:cNvSpPr>
            <a:spLocks noGrp="1"/>
          </p:cNvSpPr>
          <p:nvPr>
            <p:ph idx="1"/>
          </p:nvPr>
        </p:nvSpPr>
        <p:spPr>
          <a:xfrm>
            <a:off x="0" y="0"/>
            <a:ext cx="12192000" cy="6857999"/>
          </a:xfrm>
        </p:spPr>
        <p:txBody>
          <a:bodyPr>
            <a:normAutofit lnSpcReduction="10000"/>
          </a:bodyPr>
          <a:lstStyle/>
          <a:p>
            <a:pPr algn="just"/>
            <a:r>
              <a:rPr lang="en-US" b="1" i="0" dirty="0">
                <a:solidFill>
                  <a:srgbClr val="454545"/>
                </a:solidFill>
                <a:effectLst/>
                <a:latin typeface="Oxygen" panose="02000503000000000000" pitchFamily="2" charset="0"/>
              </a:rPr>
              <a:t>D. Maritime services in container shipping</a:t>
            </a:r>
          </a:p>
          <a:p>
            <a:pPr algn="just"/>
            <a:r>
              <a:rPr lang="en-US" b="0" i="0" dirty="0">
                <a:solidFill>
                  <a:srgbClr val="454545"/>
                </a:solidFill>
                <a:effectLst/>
                <a:latin typeface="Oxygen" panose="02000503000000000000" pitchFamily="2" charset="0"/>
              </a:rPr>
              <a:t>The most advanced structures in maritime services are found in </a:t>
            </a:r>
            <a:r>
              <a:rPr lang="en-US" b="1" i="0" dirty="0">
                <a:solidFill>
                  <a:srgbClr val="454545"/>
                </a:solidFill>
                <a:effectLst/>
                <a:latin typeface="Oxygen" panose="02000503000000000000" pitchFamily="2" charset="0"/>
              </a:rPr>
              <a:t>container shipping</a:t>
            </a:r>
            <a:r>
              <a:rPr lang="en-US" b="0" i="0" dirty="0">
                <a:solidFill>
                  <a:srgbClr val="454545"/>
                </a:solidFill>
                <a:effectLst/>
                <a:latin typeface="Oxygen" panose="02000503000000000000" pitchFamily="2" charset="0"/>
              </a:rPr>
              <a:t>. Shipping lines design the networks they find it convenient to offer, but at the same time, they are bound to provide the services their customers want in terms of frequency, direct accessibility, and transit times. In the last two decades, increased cargo availability has made carriers and alliances reshape their liner shipping networks by introducing new types of liner services on the main east-west trade lanes.</a:t>
            </a:r>
          </a:p>
          <a:p>
            <a:pPr algn="just"/>
            <a:r>
              <a:rPr lang="en-US" b="0" i="0" dirty="0">
                <a:solidFill>
                  <a:srgbClr val="454545"/>
                </a:solidFill>
                <a:effectLst/>
                <a:latin typeface="Oxygen" panose="02000503000000000000" pitchFamily="2" charset="0"/>
              </a:rPr>
              <a:t>Observing recent developments in liner shipping, productivity has been improved by using larger ships and devising </a:t>
            </a:r>
            <a:r>
              <a:rPr lang="en-US" b="1" i="0" dirty="0">
                <a:solidFill>
                  <a:srgbClr val="454545"/>
                </a:solidFill>
                <a:effectLst/>
                <a:latin typeface="Oxygen" panose="02000503000000000000" pitchFamily="2" charset="0"/>
              </a:rPr>
              <a:t>new operational patterns and co-operation between shipping lines</a:t>
            </a:r>
            <a:r>
              <a:rPr lang="en-US" b="0" i="0" dirty="0">
                <a:solidFill>
                  <a:srgbClr val="454545"/>
                </a:solidFill>
                <a:effectLst/>
                <a:latin typeface="Oxygen" panose="02000503000000000000" pitchFamily="2" charset="0"/>
              </a:rPr>
              <a:t>. Since the 1990s, a great deal of attention has been devoted to larger, more fuel-economical vessels, and this indeed has produced a substantial reduction in the cost per TEU of capacity provided. Adding post-Panamax capacity gave a short-term competitive edge to the early mover, putting pressure on the followers in the market to upgrade their container fleet and to avert a serious unit cost disadvantage. </a:t>
            </a:r>
            <a:r>
              <a:rPr lang="en-US" b="0" i="0" u="sng" dirty="0">
                <a:solidFill>
                  <a:srgbClr val="454545"/>
                </a:solidFill>
                <a:effectLst/>
                <a:latin typeface="Oxygen" panose="02000503000000000000" pitchFamily="2" charset="0"/>
                <a:hlinkClick r:id="rId2" tooltip="Alliances in Container Shipping"/>
              </a:rPr>
              <a:t>Alliance structures</a:t>
            </a:r>
            <a:r>
              <a:rPr lang="en-US" b="0" i="0" dirty="0">
                <a:solidFill>
                  <a:srgbClr val="454545"/>
                </a:solidFill>
                <a:effectLst/>
                <a:latin typeface="Oxygen" panose="02000503000000000000" pitchFamily="2" charset="0"/>
              </a:rPr>
              <a:t> (The Alliance, Ocean Alliance, and 2M) provide their members easy access to more loops or services with relatively low-cost implications and allow them to share terminals, cooperate in many areas at sea and ashore, thereby achieving cost savings in the end. Alliances and consolidation have created multi-string networks on the major trade routes, and both shippers and liners have adapted. The largest ships operate on multi-port itineraries calling at a limited number of ports. The networks are based on traffic circulation through a network of specific hubs.</a:t>
            </a:r>
          </a:p>
          <a:p>
            <a:pPr algn="just"/>
            <a:endParaRPr lang="en-US" dirty="0"/>
          </a:p>
          <a:p>
            <a:endParaRPr lang="en-US" dirty="0"/>
          </a:p>
        </p:txBody>
      </p:sp>
    </p:spTree>
    <p:extLst>
      <p:ext uri="{BB962C8B-B14F-4D97-AF65-F5344CB8AC3E}">
        <p14:creationId xmlns:p14="http://schemas.microsoft.com/office/powerpoint/2010/main" val="2320367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lstStyle/>
          <a:p>
            <a:endParaRPr lang="en-US" dirty="0"/>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normAutofit/>
          </a:bodyPr>
          <a:lstStyle/>
          <a:p>
            <a:endParaRPr lang="en-US" sz="3600" b="1" dirty="0"/>
          </a:p>
          <a:p>
            <a:pPr marL="0" indent="0">
              <a:buNone/>
            </a:pPr>
            <a:endParaRPr lang="en-US" sz="3600" b="1" dirty="0"/>
          </a:p>
          <a:p>
            <a:pPr marL="0" indent="0" algn="ctr">
              <a:buNone/>
            </a:pPr>
            <a:r>
              <a:rPr lang="en-US" sz="3600" b="1" dirty="0"/>
              <a:t>Trade in Maritime Transport Services: The Regulatory Framework</a:t>
            </a:r>
          </a:p>
        </p:txBody>
      </p:sp>
    </p:spTree>
    <p:extLst>
      <p:ext uri="{BB962C8B-B14F-4D97-AF65-F5344CB8AC3E}">
        <p14:creationId xmlns:p14="http://schemas.microsoft.com/office/powerpoint/2010/main" val="910514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
            <a:ext cx="12192000" cy="6857998"/>
          </a:xfrm>
        </p:spPr>
        <p:txBody>
          <a:bodyPr>
            <a:noAutofit/>
          </a:bodyPr>
          <a:lstStyle/>
          <a:p>
            <a:pPr algn="just">
              <a:buFont typeface="Wingdings" panose="05000000000000000000" pitchFamily="2" charset="2"/>
              <a:buChar char="Ø"/>
            </a:pPr>
            <a:r>
              <a:rPr lang="en-US" dirty="0">
                <a:latin typeface="Arial" panose="020B0604020202020204" pitchFamily="34" charset="0"/>
                <a:cs typeface="Arial" panose="020B0604020202020204" pitchFamily="34" charset="0"/>
              </a:rPr>
              <a:t>The actual maritime transport service involves the movement of goods by vessel between the port of embarkation, where the merchandise is received from the exporter/seller, and the port of destination, where the merchandise is claimed by the importer/buyer.</a:t>
            </a:r>
          </a:p>
          <a:p>
            <a:pPr algn="just">
              <a:buFont typeface="Wingdings" panose="05000000000000000000" pitchFamily="2" charset="2"/>
              <a:buChar char="Ø"/>
            </a:pPr>
            <a:r>
              <a:rPr lang="en-US" dirty="0">
                <a:latin typeface="Arial" panose="020B0604020202020204" pitchFamily="34" charset="0"/>
                <a:cs typeface="Arial" panose="020B0604020202020204" pitchFamily="34" charset="0"/>
              </a:rPr>
              <a:t>The shipping service is international if performed from the port of one country to the port of another country, i.e. for the provision of a complete service, a ship must enter the ports (or off-shore terminals) of at least two countries. This implies that two sovereign regulatory systems are involved whenever an international maritime transport service is supplied.</a:t>
            </a:r>
            <a:endParaRPr lang="en-US" b="0" i="0" dirty="0">
              <a:solidFill>
                <a:srgbClr val="000000"/>
              </a:solidFill>
              <a:effectLst/>
              <a:latin typeface="Arial" panose="020B0604020202020204" pitchFamily="34" charset="0"/>
              <a:cs typeface="Arial" panose="020B0604020202020204" pitchFamily="34" charset="0"/>
            </a:endParaRPr>
          </a:p>
          <a:p>
            <a:pPr algn="just">
              <a:buFont typeface="Wingdings" panose="05000000000000000000" pitchFamily="2" charset="2"/>
              <a:buChar char="Ø"/>
            </a:pPr>
            <a:r>
              <a:rPr lang="en-US" b="0" i="0" dirty="0">
                <a:solidFill>
                  <a:srgbClr val="000000"/>
                </a:solidFill>
                <a:effectLst/>
                <a:latin typeface="Arial" panose="020B0604020202020204" pitchFamily="34" charset="0"/>
                <a:cs typeface="Arial" panose="020B0604020202020204" pitchFamily="34" charset="0"/>
              </a:rPr>
              <a:t>Maritime trade officially began in the year 1648, when the Treaty of Westphalia confirmed the ideas set out by Hugo Grotius, who said that the sea should be open for international trade. </a:t>
            </a:r>
          </a:p>
          <a:p>
            <a:pPr algn="just">
              <a:buFont typeface="Wingdings" panose="05000000000000000000" pitchFamily="2" charset="2"/>
              <a:buChar char="Ø"/>
            </a:pPr>
            <a:r>
              <a:rPr lang="en-US" b="0" i="0" dirty="0">
                <a:solidFill>
                  <a:srgbClr val="000000"/>
                </a:solidFill>
                <a:effectLst/>
                <a:latin typeface="Arial" panose="020B0604020202020204" pitchFamily="34" charset="0"/>
                <a:cs typeface="Arial" panose="020B0604020202020204" pitchFamily="34" charset="0"/>
              </a:rPr>
              <a:t>This evolved further in the year 1982, when the first collaborative effort to establish a maritime security organization, with ocean law framework in place, was established. </a:t>
            </a:r>
          </a:p>
          <a:p>
            <a:pPr algn="just">
              <a:buFont typeface="Wingdings" panose="05000000000000000000" pitchFamily="2" charset="2"/>
              <a:buChar char="Ø"/>
            </a:pPr>
            <a:r>
              <a:rPr lang="en-US" b="0" i="0" dirty="0">
                <a:solidFill>
                  <a:srgbClr val="000000"/>
                </a:solidFill>
                <a:effectLst/>
                <a:latin typeface="Arial" panose="020B0604020202020204" pitchFamily="34" charset="0"/>
                <a:cs typeface="Arial" panose="020B0604020202020204" pitchFamily="34" charset="0"/>
              </a:rPr>
              <a:t>Prior to World War II, multilateral negotiations among nation-states on maritime transport were undertaken in the context of the League of Nations Communication and Transit Organization and Article 23 (e) of the Covenant of the League of Nations stipulated the general obligation of all League members to "make provision to secure and maintain freedom of communication and of transit". </a:t>
            </a:r>
          </a:p>
          <a:p>
            <a:pPr algn="just">
              <a:buFont typeface="Wingdings" panose="05000000000000000000" pitchFamily="2" charset="2"/>
              <a:buChar char="Ø"/>
            </a:pPr>
            <a:endParaRPr lang="en-US" b="0" i="0" dirty="0">
              <a:solidFill>
                <a:srgbClr val="000000"/>
              </a:solidFill>
              <a:effectLst/>
              <a:latin typeface="Arial" panose="020B0604020202020204" pitchFamily="34" charset="0"/>
              <a:cs typeface="Arial" panose="020B0604020202020204" pitchFamily="34" charset="0"/>
            </a:endParaRPr>
          </a:p>
          <a:p>
            <a:pPr marL="0" indent="0" algn="just">
              <a:buNone/>
            </a:pPr>
            <a:r>
              <a:rPr lang="en-US" b="0" i="0" dirty="0">
                <a:solidFill>
                  <a:srgbClr val="000000"/>
                </a:solidFill>
                <a:effectLst/>
                <a:latin typeface="Arial" panose="020B0604020202020204" pitchFamily="34" charset="0"/>
                <a:cs typeface="Arial" panose="020B0604020202020204" pitchFamily="34" charset="0"/>
              </a:rPr>
              <a:t>. </a:t>
            </a:r>
          </a:p>
          <a:p>
            <a:pPr algn="just">
              <a:buFont typeface="Wingdings" panose="05000000000000000000" pitchFamily="2" charset="2"/>
              <a:buChar char="Ø"/>
            </a:pPr>
            <a:endParaRPr lang="en-US"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9832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
            <a:ext cx="12192000" cy="6857998"/>
          </a:xfrm>
        </p:spPr>
        <p:txBody>
          <a:bodyPr>
            <a:noAutofit/>
          </a:bodyPr>
          <a:lstStyle/>
          <a:p>
            <a:pPr algn="just">
              <a:buFont typeface="Wingdings" panose="05000000000000000000" pitchFamily="2" charset="2"/>
              <a:buChar char="Ø"/>
            </a:pPr>
            <a:r>
              <a:rPr lang="en-US" dirty="0">
                <a:latin typeface="Arial" panose="020B0604020202020204" pitchFamily="34" charset="0"/>
                <a:cs typeface="Arial" panose="020B0604020202020204" pitchFamily="34" charset="0"/>
              </a:rPr>
              <a:t>Since the Second World War, numerous international conventions relating to various aspects of maritime transportation have been ratified under the authority of the United Nations and its sub-organizations (especially IMO and UNCTAD) and also other international organizations such as the OECD and in recent years also the WTO have dealt with the liberalization of maritime transport services. </a:t>
            </a:r>
          </a:p>
          <a:p>
            <a:pPr algn="just">
              <a:buFont typeface="Wingdings" panose="05000000000000000000" pitchFamily="2" charset="2"/>
              <a:buChar char="Ø"/>
            </a:pPr>
            <a:r>
              <a:rPr lang="en-US" dirty="0">
                <a:latin typeface="Arial" panose="020B0604020202020204" pitchFamily="34" charset="0"/>
                <a:cs typeface="Arial" panose="020B0604020202020204" pitchFamily="34" charset="0"/>
              </a:rPr>
              <a:t>Moreover, nations have also regulated their maritime relations by way of regional cooperation and bilateral agreements.</a:t>
            </a:r>
          </a:p>
          <a:p>
            <a:pPr algn="just">
              <a:buFont typeface="Wingdings" panose="05000000000000000000" pitchFamily="2" charset="2"/>
              <a:buChar char="Ø"/>
            </a:pPr>
            <a:r>
              <a:rPr lang="en-US" dirty="0">
                <a:latin typeface="Arial" panose="020B0604020202020204" pitchFamily="34" charset="0"/>
                <a:cs typeface="Arial" panose="020B0604020202020204" pitchFamily="34" charset="0"/>
              </a:rPr>
              <a:t>In today's globalized shipping market, the shipping industry is confronted with a web of different legal regimes consisting of both national and international regulations and practices which may be divided broadly into two different groups, both of which may considerably impact on the performance of the shipping industry: </a:t>
            </a:r>
          </a:p>
          <a:p>
            <a:pPr lvl="2" algn="just">
              <a:buFontTx/>
              <a:buChar char="-"/>
            </a:pPr>
            <a:r>
              <a:rPr lang="en-US" sz="2400" dirty="0">
                <a:latin typeface="Arial" panose="020B0604020202020204" pitchFamily="34" charset="0"/>
                <a:cs typeface="Arial" panose="020B0604020202020204" pitchFamily="34" charset="0"/>
              </a:rPr>
              <a:t>first, regulations related to commercial operations and practices</a:t>
            </a:r>
          </a:p>
          <a:p>
            <a:pPr lvl="2" algn="just">
              <a:buFontTx/>
              <a:buChar char="-"/>
            </a:pPr>
            <a:r>
              <a:rPr lang="en-US" sz="2400" dirty="0">
                <a:latin typeface="Arial" panose="020B0604020202020204" pitchFamily="34" charset="0"/>
                <a:cs typeface="Arial" panose="020B0604020202020204" pitchFamily="34" charset="0"/>
              </a:rPr>
              <a:t>and second, regulations related to maritime safety and security, environmental protection, labor standards and to the rights and obligations of states at sea and regarding the sea.</a:t>
            </a:r>
          </a:p>
        </p:txBody>
      </p:sp>
    </p:spTree>
    <p:extLst>
      <p:ext uri="{BB962C8B-B14F-4D97-AF65-F5344CB8AC3E}">
        <p14:creationId xmlns:p14="http://schemas.microsoft.com/office/powerpoint/2010/main" val="513359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normAutofit fontScale="90000"/>
          </a:bodyPr>
          <a:lstStyle/>
          <a:p>
            <a:pPr algn="ctr"/>
            <a:r>
              <a:rPr lang="en-US" dirty="0"/>
              <a:t>Regulations Concerning Maritime Safety, Environment and Labor Standards</a:t>
            </a:r>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normAutofit/>
          </a:bodyPr>
          <a:lstStyle/>
          <a:p>
            <a:pPr algn="just">
              <a:buFont typeface="Wingdings" panose="05000000000000000000" pitchFamily="2" charset="2"/>
              <a:buChar char="Ø"/>
            </a:pPr>
            <a:r>
              <a:rPr lang="en-US" sz="2600" dirty="0"/>
              <a:t>Regulations on safety and environmental protection as well as on labor standards are adopted by the international community of states under the assumption that the social gains associated with these rules outweigh the negative financial impacts on operators and shippers and are generally based on international conventions that have been negotiated within the framework of the United Nations. </a:t>
            </a:r>
          </a:p>
          <a:p>
            <a:pPr algn="just">
              <a:buFont typeface="Wingdings" panose="05000000000000000000" pitchFamily="2" charset="2"/>
              <a:buChar char="Ø"/>
            </a:pPr>
            <a:r>
              <a:rPr lang="en-US" sz="2600" dirty="0"/>
              <a:t>Today, the </a:t>
            </a:r>
            <a:r>
              <a:rPr lang="en-US" sz="2600" b="1" dirty="0"/>
              <a:t>International Maritime Organization (IMO), </a:t>
            </a:r>
            <a:r>
              <a:rPr lang="en-US" sz="2600" dirty="0"/>
              <a:t>a UN specialized agency originally known as Inter-Governmental Maritime Consultative Organization (IMCO), which was established in 1948 and became effective in 1959, has become the major forum for the development of international standards and regulations to ensure and improve maritime safety and the prevention of marine pollution.</a:t>
            </a:r>
          </a:p>
          <a:p>
            <a:pPr algn="just">
              <a:buFont typeface="Wingdings" panose="05000000000000000000" pitchFamily="2" charset="2"/>
              <a:buChar char="Ø"/>
            </a:pPr>
            <a:r>
              <a:rPr lang="en-US" sz="2600" dirty="0"/>
              <a:t>At present, the organization has 175 Member States.</a:t>
            </a:r>
          </a:p>
          <a:p>
            <a:pPr algn="just">
              <a:buFont typeface="Wingdings" panose="05000000000000000000" pitchFamily="2" charset="2"/>
              <a:buChar char="Ø"/>
            </a:pPr>
            <a:r>
              <a:rPr lang="en-US" sz="2600" dirty="0"/>
              <a:t>IMO measures cover all aspects of international shipping – including ship design, construction, equipment, manning, operation and disposal – to ensure that this vital sector for remains safe, environmentally sound, energy efficient and secure.</a:t>
            </a:r>
          </a:p>
          <a:p>
            <a:pPr algn="just">
              <a:buFont typeface="Wingdings" panose="05000000000000000000" pitchFamily="2" charset="2"/>
              <a:buChar char="Ø"/>
            </a:pPr>
            <a:endParaRPr lang="en-US" sz="3600" b="1" dirty="0"/>
          </a:p>
        </p:txBody>
      </p:sp>
    </p:spTree>
    <p:extLst>
      <p:ext uri="{BB962C8B-B14F-4D97-AF65-F5344CB8AC3E}">
        <p14:creationId xmlns:p14="http://schemas.microsoft.com/office/powerpoint/2010/main" val="858297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lstStyle/>
          <a:p>
            <a:pPr algn="ctr"/>
            <a:r>
              <a:rPr lang="en-US" dirty="0"/>
              <a:t>IMO Conventions</a:t>
            </a:r>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normAutofit/>
          </a:bodyPr>
          <a:lstStyle/>
          <a:p>
            <a:pPr algn="just">
              <a:buFont typeface="Arial" panose="020B0604020202020204" pitchFamily="34" charset="0"/>
              <a:buChar char="•"/>
            </a:pPr>
            <a:r>
              <a:rPr lang="en-US" sz="4000" i="0" dirty="0">
                <a:solidFill>
                  <a:schemeClr val="tx1"/>
                </a:solidFill>
                <a:effectLst/>
              </a:rPr>
              <a:t>International Convention for the Safety of Life at Sea (</a:t>
            </a:r>
            <a:r>
              <a:rPr lang="en-US" sz="4000" i="0" u="sng" dirty="0">
                <a:solidFill>
                  <a:schemeClr val="tx1"/>
                </a:solidFill>
                <a:effectLst/>
                <a:hlinkClick r:id="rId2">
                  <a:extLst>
                    <a:ext uri="{A12FA001-AC4F-418D-AE19-62706E023703}">
                      <ahyp:hlinkClr xmlns:ahyp="http://schemas.microsoft.com/office/drawing/2018/hyperlinkcolor" val="tx"/>
                    </a:ext>
                  </a:extLst>
                </a:hlinkClick>
              </a:rPr>
              <a:t>SOLAS</a:t>
            </a:r>
            <a:r>
              <a:rPr lang="en-US" sz="4000" i="0" dirty="0">
                <a:solidFill>
                  <a:schemeClr val="tx1"/>
                </a:solidFill>
                <a:effectLst/>
              </a:rPr>
              <a:t>, 1974, as amended.</a:t>
            </a:r>
          </a:p>
          <a:p>
            <a:pPr algn="just">
              <a:buFont typeface="Arial" panose="020B0604020202020204" pitchFamily="34" charset="0"/>
              <a:buChar char="•"/>
            </a:pPr>
            <a:r>
              <a:rPr lang="en-US" sz="4000" i="0" dirty="0">
                <a:solidFill>
                  <a:schemeClr val="tx1"/>
                </a:solidFill>
                <a:effectLst/>
              </a:rPr>
              <a:t>International Convention for the Prevention of Pollution from Ships, 1973, as modified by the Protocol of 1978 relating thereto and by the Protocol of 1997 (</a:t>
            </a:r>
            <a:r>
              <a:rPr lang="en-US" sz="4000" i="0" u="sng" dirty="0">
                <a:solidFill>
                  <a:schemeClr val="tx1"/>
                </a:solidFill>
                <a:effectLst/>
                <a:hlinkClick r:id="rId3">
                  <a:extLst>
                    <a:ext uri="{A12FA001-AC4F-418D-AE19-62706E023703}">
                      <ahyp:hlinkClr xmlns:ahyp="http://schemas.microsoft.com/office/drawing/2018/hyperlinkcolor" val="tx"/>
                    </a:ext>
                  </a:extLst>
                </a:hlinkClick>
              </a:rPr>
              <a:t>MARPOL</a:t>
            </a:r>
            <a:r>
              <a:rPr lang="en-US" sz="4000" i="0" dirty="0">
                <a:solidFill>
                  <a:schemeClr val="tx1"/>
                </a:solidFill>
                <a:effectLst/>
              </a:rPr>
              <a:t>)</a:t>
            </a:r>
          </a:p>
          <a:p>
            <a:pPr algn="just">
              <a:buFont typeface="Arial" panose="020B0604020202020204" pitchFamily="34" charset="0"/>
              <a:buChar char="•"/>
            </a:pPr>
            <a:r>
              <a:rPr lang="en-US" sz="4000" i="0" dirty="0">
                <a:solidFill>
                  <a:schemeClr val="tx1"/>
                </a:solidFill>
                <a:effectLst/>
              </a:rPr>
              <a:t>International Convention on Standards of Training, Certification and Watchkeeping for Seafarers (</a:t>
            </a:r>
            <a:r>
              <a:rPr lang="en-US" sz="4000" i="0" u="sng" dirty="0">
                <a:solidFill>
                  <a:schemeClr val="tx1"/>
                </a:solidFill>
                <a:effectLst/>
                <a:hlinkClick r:id="rId4">
                  <a:extLst>
                    <a:ext uri="{A12FA001-AC4F-418D-AE19-62706E023703}">
                      <ahyp:hlinkClr xmlns:ahyp="http://schemas.microsoft.com/office/drawing/2018/hyperlinkcolor" val="tx"/>
                    </a:ext>
                  </a:extLst>
                </a:hlinkClick>
              </a:rPr>
              <a:t> STCW</a:t>
            </a:r>
            <a:r>
              <a:rPr lang="en-US" sz="4000" i="0" dirty="0">
                <a:solidFill>
                  <a:schemeClr val="tx1"/>
                </a:solidFill>
                <a:effectLst/>
              </a:rPr>
              <a:t>) as amended, including the 1995 and 2010 Manila Amendments</a:t>
            </a:r>
          </a:p>
          <a:p>
            <a:pPr algn="just"/>
            <a:endParaRPr lang="en-US" sz="4000" dirty="0">
              <a:solidFill>
                <a:schemeClr val="tx1"/>
              </a:solidFill>
            </a:endParaRPr>
          </a:p>
        </p:txBody>
      </p:sp>
    </p:spTree>
    <p:extLst>
      <p:ext uri="{BB962C8B-B14F-4D97-AF65-F5344CB8AC3E}">
        <p14:creationId xmlns:p14="http://schemas.microsoft.com/office/powerpoint/2010/main" val="954794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lstStyle/>
          <a:p>
            <a:pPr algn="ctr"/>
            <a:r>
              <a:rPr lang="en-US" dirty="0"/>
              <a:t>SOLAS Convention</a:t>
            </a:r>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normAutofit fontScale="92500"/>
          </a:bodyPr>
          <a:lstStyle/>
          <a:p>
            <a:pPr algn="just"/>
            <a:r>
              <a:rPr lang="en-US" sz="2800" b="0" i="0" dirty="0">
                <a:solidFill>
                  <a:schemeClr val="tx1"/>
                </a:solidFill>
                <a:effectLst/>
              </a:rPr>
              <a:t>The </a:t>
            </a:r>
            <a:r>
              <a:rPr lang="en-US" sz="2800" b="1" i="0" dirty="0">
                <a:solidFill>
                  <a:schemeClr val="tx1"/>
                </a:solidFill>
                <a:effectLst/>
              </a:rPr>
              <a:t>International Convention for the Safety of Life at Sea</a:t>
            </a:r>
            <a:r>
              <a:rPr lang="en-US" sz="2800" b="0" i="0" dirty="0">
                <a:solidFill>
                  <a:schemeClr val="tx1"/>
                </a:solidFill>
                <a:effectLst/>
              </a:rPr>
              <a:t> (</a:t>
            </a:r>
            <a:r>
              <a:rPr lang="en-US" sz="2800" b="1" i="0" dirty="0">
                <a:solidFill>
                  <a:schemeClr val="tx1"/>
                </a:solidFill>
                <a:effectLst/>
              </a:rPr>
              <a:t>SOLAS</a:t>
            </a:r>
            <a:r>
              <a:rPr lang="en-US" sz="2800" b="0" i="0" dirty="0">
                <a:solidFill>
                  <a:schemeClr val="tx1"/>
                </a:solidFill>
                <a:effectLst/>
              </a:rPr>
              <a:t>) is an international </a:t>
            </a:r>
            <a:r>
              <a:rPr lang="en-US" sz="2800" b="0" i="0" u="none" strike="noStrike" dirty="0">
                <a:solidFill>
                  <a:schemeClr val="tx1"/>
                </a:solidFill>
                <a:effectLst/>
                <a:hlinkClick r:id="rId2" tooltip="Maritime law">
                  <a:extLst>
                    <a:ext uri="{A12FA001-AC4F-418D-AE19-62706E023703}">
                      <ahyp:hlinkClr xmlns:ahyp="http://schemas.microsoft.com/office/drawing/2018/hyperlinkcolor" val="tx"/>
                    </a:ext>
                  </a:extLst>
                </a:hlinkClick>
              </a:rPr>
              <a:t>maritime treaty</a:t>
            </a:r>
            <a:r>
              <a:rPr lang="en-US" sz="2800" b="0" i="0" dirty="0">
                <a:solidFill>
                  <a:schemeClr val="tx1"/>
                </a:solidFill>
                <a:effectLst/>
              </a:rPr>
              <a:t> that sets minimum safety standards in the construction, equipment and operation of </a:t>
            </a:r>
            <a:r>
              <a:rPr lang="en-US" sz="2800" b="0" i="0" u="none" strike="noStrike" dirty="0">
                <a:solidFill>
                  <a:schemeClr val="tx1"/>
                </a:solidFill>
                <a:effectLst/>
                <a:hlinkClick r:id="rId3" tooltip="Merchant ships">
                  <a:extLst>
                    <a:ext uri="{A12FA001-AC4F-418D-AE19-62706E023703}">
                      <ahyp:hlinkClr xmlns:ahyp="http://schemas.microsoft.com/office/drawing/2018/hyperlinkcolor" val="tx"/>
                    </a:ext>
                  </a:extLst>
                </a:hlinkClick>
              </a:rPr>
              <a:t>merchant ships</a:t>
            </a:r>
            <a:r>
              <a:rPr lang="en-US" sz="2800" b="0" i="0" dirty="0">
                <a:solidFill>
                  <a:schemeClr val="tx1"/>
                </a:solidFill>
                <a:effectLst/>
              </a:rPr>
              <a:t>. The convention requires signatory </a:t>
            </a:r>
            <a:r>
              <a:rPr lang="en-US" sz="2800" b="0" i="0" u="none" strike="noStrike" dirty="0">
                <a:solidFill>
                  <a:schemeClr val="tx1"/>
                </a:solidFill>
                <a:effectLst/>
                <a:hlinkClick r:id="rId4" tooltip="Flag state">
                  <a:extLst>
                    <a:ext uri="{A12FA001-AC4F-418D-AE19-62706E023703}">
                      <ahyp:hlinkClr xmlns:ahyp="http://schemas.microsoft.com/office/drawing/2018/hyperlinkcolor" val="tx"/>
                    </a:ext>
                  </a:extLst>
                </a:hlinkClick>
              </a:rPr>
              <a:t>flag states</a:t>
            </a:r>
            <a:r>
              <a:rPr lang="en-US" sz="2800" b="0" i="0" dirty="0">
                <a:solidFill>
                  <a:schemeClr val="tx1"/>
                </a:solidFill>
                <a:effectLst/>
              </a:rPr>
              <a:t> to ensure that ships flagged by them comply with at least these standards.</a:t>
            </a:r>
          </a:p>
          <a:p>
            <a:pPr algn="just"/>
            <a:r>
              <a:rPr lang="en-US" sz="2800" b="0" i="0" dirty="0">
                <a:solidFill>
                  <a:schemeClr val="tx1"/>
                </a:solidFill>
                <a:effectLst/>
              </a:rPr>
              <a:t>The current version of SOLAS is the 1974 version, known as SOLAS 1974, which came into force on 25 May 1980. As of April 2022, SOLAS 1974 has 167 contracting states,</a:t>
            </a:r>
            <a:r>
              <a:rPr lang="en-US" sz="2800" b="0" i="0" baseline="30000" dirty="0">
                <a:solidFill>
                  <a:schemeClr val="tx1"/>
                </a:solidFill>
                <a:effectLst/>
              </a:rPr>
              <a:t> </a:t>
            </a:r>
            <a:r>
              <a:rPr lang="en-US" sz="2800" b="0" i="0" dirty="0">
                <a:solidFill>
                  <a:schemeClr val="tx1"/>
                </a:solidFill>
                <a:effectLst/>
              </a:rPr>
              <a:t>which flag about 99% of merchant ships around the world in terms of gross tonnage.</a:t>
            </a:r>
          </a:p>
          <a:p>
            <a:pPr algn="just"/>
            <a:r>
              <a:rPr lang="en-US" sz="2800" b="0" i="0" dirty="0">
                <a:solidFill>
                  <a:schemeClr val="tx1"/>
                </a:solidFill>
                <a:effectLst/>
              </a:rPr>
              <a:t>SOLAS in its successive forms is generally regarded as the most important of all international treaties concerning the safety of merchant ships.</a:t>
            </a:r>
            <a:endParaRPr lang="en-US" sz="2800" b="0" i="0" baseline="30000" dirty="0">
              <a:solidFill>
                <a:schemeClr val="tx1"/>
              </a:solidFill>
              <a:effectLst/>
            </a:endParaRPr>
          </a:p>
          <a:p>
            <a:pPr algn="just"/>
            <a:r>
              <a:rPr lang="en-US" sz="2800" b="0" i="0" dirty="0">
                <a:solidFill>
                  <a:schemeClr val="tx1"/>
                </a:solidFill>
                <a:effectLst/>
              </a:rPr>
              <a:t>SOLAS 1974 requires flag states to ensure that ships flagged by them comply with the minimum safety standards in the construction, equipment and operation of merchant ships. The treaty includes articles setting out general obligations, etc., followed by an </a:t>
            </a:r>
            <a:r>
              <a:rPr lang="en-US" sz="2800" b="0" i="0" dirty="0" err="1">
                <a:solidFill>
                  <a:schemeClr val="tx1"/>
                </a:solidFill>
                <a:effectLst/>
              </a:rPr>
              <a:t>annexe</a:t>
            </a:r>
            <a:r>
              <a:rPr lang="en-US" sz="2800" b="0" i="0" dirty="0">
                <a:solidFill>
                  <a:schemeClr val="tx1"/>
                </a:solidFill>
                <a:effectLst/>
              </a:rPr>
              <a:t> divided into twelve chapters, two new chapters were added in 2016 and 2017</a:t>
            </a:r>
          </a:p>
          <a:p>
            <a:pPr algn="just"/>
            <a:endParaRPr lang="en-US" sz="3600" b="1" dirty="0">
              <a:solidFill>
                <a:schemeClr val="tx1"/>
              </a:solidFill>
            </a:endParaRPr>
          </a:p>
        </p:txBody>
      </p:sp>
    </p:spTree>
    <p:extLst>
      <p:ext uri="{BB962C8B-B14F-4D97-AF65-F5344CB8AC3E}">
        <p14:creationId xmlns:p14="http://schemas.microsoft.com/office/powerpoint/2010/main" val="5726110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lstStyle/>
          <a:p>
            <a:pPr algn="ctr"/>
            <a:r>
              <a:rPr lang="en-US" dirty="0"/>
              <a:t>MARPOL </a:t>
            </a:r>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normAutofit/>
          </a:bodyPr>
          <a:lstStyle/>
          <a:p>
            <a:pPr algn="just"/>
            <a:r>
              <a:rPr lang="en-US" b="0" i="0" dirty="0">
                <a:solidFill>
                  <a:srgbClr val="141624"/>
                </a:solidFill>
                <a:effectLst/>
                <a:latin typeface="Roboto" panose="02000000000000000000" pitchFamily="2" charset="0"/>
              </a:rPr>
              <a:t>Adoption: 1973 (Convention), 1978 (1978 Protocol), 1997 (Protocol - Annex VI); Entry into force: 2 October 1983 (Annexes I and II).</a:t>
            </a:r>
            <a:endParaRPr lang="en-US" dirty="0">
              <a:solidFill>
                <a:schemeClr val="tx1"/>
              </a:solidFill>
              <a:latin typeface="Arial" panose="020B0604020202020204" pitchFamily="34" charset="0"/>
            </a:endParaRPr>
          </a:p>
          <a:p>
            <a:pPr algn="just"/>
            <a:r>
              <a:rPr lang="en-US" b="0" i="0" dirty="0">
                <a:solidFill>
                  <a:schemeClr val="tx1"/>
                </a:solidFill>
                <a:effectLst/>
                <a:latin typeface="Arial" panose="020B0604020202020204" pitchFamily="34" charset="0"/>
              </a:rPr>
              <a:t>The International Convention for the Prevention of Pollution from Ships (MARPOL) is the main international convention covering prevention of pollution of the marine environment by ships from operational or accidental causes.</a:t>
            </a:r>
          </a:p>
          <a:p>
            <a:pPr algn="just"/>
            <a:r>
              <a:rPr lang="en-US" b="0" i="0" dirty="0">
                <a:solidFill>
                  <a:schemeClr val="tx1"/>
                </a:solidFill>
                <a:effectLst/>
                <a:latin typeface="Arial" panose="020B0604020202020204" pitchFamily="34" charset="0"/>
              </a:rPr>
              <a:t>The MARPOL Convention was adopted on 2 November 1973 at IMO. The Protocol of 1978 was adopted in response to a spate of tanker accidents in 1976-1977. As the 1973 MARPOL Convention had not yet entered into force, the 1978 MARPOL Protocol absorbed the parent Convention. The combined instrument entered into force on 2 October 1983. In 1997, a Protocol was adopted to amend the Convention and a new Annex VI was added which entered into force on 19 May 2005. MARPOL has been updated by amendments through the years.</a:t>
            </a:r>
          </a:p>
          <a:p>
            <a:pPr algn="just"/>
            <a:r>
              <a:rPr lang="en-US" b="0" i="0" dirty="0">
                <a:solidFill>
                  <a:schemeClr val="tx1"/>
                </a:solidFill>
                <a:effectLst/>
                <a:latin typeface="Arial" panose="020B0604020202020204" pitchFamily="34" charset="0"/>
              </a:rPr>
              <a:t>The Convention includes regulations aimed at preventing and minimizing pollution from ships - both accidental pollution and that from routine operations - and currently includes six technical Annexes. Special Areas with strict controls on operational discharges are included in most Annexes. </a:t>
            </a:r>
            <a:endParaRPr lang="en-US" b="1" dirty="0">
              <a:solidFill>
                <a:schemeClr val="tx1"/>
              </a:solidFill>
            </a:endParaRPr>
          </a:p>
        </p:txBody>
      </p:sp>
    </p:spTree>
    <p:extLst>
      <p:ext uri="{BB962C8B-B14F-4D97-AF65-F5344CB8AC3E}">
        <p14:creationId xmlns:p14="http://schemas.microsoft.com/office/powerpoint/2010/main" val="2315507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2"/>
            <a:ext cx="12192000" cy="1010652"/>
          </a:xfrm>
        </p:spPr>
        <p:txBody>
          <a:bodyPr/>
          <a:lstStyle/>
          <a:p>
            <a:pPr algn="ctr"/>
            <a:r>
              <a:rPr lang="en-US" dirty="0"/>
              <a:t>STCW</a:t>
            </a:r>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914400"/>
            <a:ext cx="12192000" cy="5943599"/>
          </a:xfrm>
        </p:spPr>
        <p:txBody>
          <a:bodyPr>
            <a:noAutofit/>
          </a:bodyPr>
          <a:lstStyle/>
          <a:p>
            <a:pPr algn="just"/>
            <a:r>
              <a:rPr lang="en-US" sz="2800" b="1" dirty="0"/>
              <a:t>Adoption: 7 July 1978; Entry into force: 28 April 1984; Major revisions in 1995 and 2010</a:t>
            </a:r>
          </a:p>
          <a:p>
            <a:pPr algn="just"/>
            <a:r>
              <a:rPr lang="en-US" sz="2800" b="1" dirty="0"/>
              <a:t>the 1978 STCW Convention was the first to establish basic requirements on training, certification and watchkeeping for seafarers on an international level. Previously the standards of training, certification and watchkeeping of officers and ratings were established by individual governments, usually without reference to practices in other countries. As a result standards and procedures varied widely, even though shipping is the most international of all industries.</a:t>
            </a:r>
          </a:p>
          <a:p>
            <a:pPr algn="just"/>
            <a:r>
              <a:rPr lang="en-US" sz="2800" b="1" dirty="0"/>
              <a:t>The Convention prescribes minimum standards relating to training, certification and watchkeeping for seafarers which countries are obliged to meet or exceed.</a:t>
            </a:r>
          </a:p>
          <a:p>
            <a:pPr algn="just"/>
            <a:r>
              <a:rPr lang="en-US" sz="2800" b="1" dirty="0"/>
              <a:t>The 1995 amendments, adopted by a Conference, represented a major revision of the Convention, in response to a recognized need to bring the Convention up to date and to respond to critics who pointed out the many vague phrases, such as "to the satisfaction of the Administration", which resulted in different interpretations being made.</a:t>
            </a:r>
          </a:p>
        </p:txBody>
      </p:sp>
    </p:spTree>
    <p:extLst>
      <p:ext uri="{BB962C8B-B14F-4D97-AF65-F5344CB8AC3E}">
        <p14:creationId xmlns:p14="http://schemas.microsoft.com/office/powerpoint/2010/main" val="3018367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lstStyle/>
          <a:p>
            <a:pPr algn="ctr"/>
            <a:r>
              <a:rPr lang="en-US" dirty="0"/>
              <a:t>The International Law of the Sea</a:t>
            </a:r>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normAutofit fontScale="92500" lnSpcReduction="10000"/>
          </a:bodyPr>
          <a:lstStyle/>
          <a:p>
            <a:pPr algn="just">
              <a:buFont typeface="Wingdings" panose="05000000000000000000" pitchFamily="2" charset="2"/>
              <a:buChar char="Ø"/>
            </a:pPr>
            <a:r>
              <a:rPr lang="en-US" sz="2800" dirty="0"/>
              <a:t>A merchant vessel serving a route between different countries at some time passes through different maritime zones, each underlying specific legal rules and regulations, most of which are embodied in the 1982 </a:t>
            </a:r>
            <a:r>
              <a:rPr lang="en-US" sz="2800" b="1" i="1" dirty="0"/>
              <a:t>United Nations Convention on the Law of the Sea (UNCLOS)</a:t>
            </a:r>
            <a:r>
              <a:rPr lang="en-US" sz="2800" dirty="0"/>
              <a:t>,which entered into force in November 1994 and today counts 158 signatories and 132 parties.</a:t>
            </a:r>
          </a:p>
          <a:p>
            <a:pPr algn="just">
              <a:buFont typeface="Wingdings" panose="05000000000000000000" pitchFamily="2" charset="2"/>
              <a:buChar char="Ø"/>
            </a:pPr>
            <a:r>
              <a:rPr lang="en-US" sz="2800" dirty="0"/>
              <a:t>UNCLOS comprises the four Geneva Conventions of 1958,although with varying degrees of change and amendment in order to make them more consistent with one another as well as with all other UNCLOS provisions, but also contains new concepts, such as the exclusive economic zone, archipelagic waters, transit passage through straits and the contentious concept of the international seabed area in Part XI of UNCLOS.</a:t>
            </a:r>
          </a:p>
          <a:p>
            <a:pPr algn="just">
              <a:buFont typeface="Wingdings" panose="05000000000000000000" pitchFamily="2" charset="2"/>
              <a:buChar char="Ø"/>
            </a:pPr>
            <a:r>
              <a:rPr lang="en-US" sz="2800" dirty="0"/>
              <a:t>With UNCLOS, we have had since 1994 one single, legally binding instrument regulating the rights and obligations of states at sea and regarding the seam that may be regarded as the "constitution" of the international law of the sea. </a:t>
            </a:r>
          </a:p>
          <a:p>
            <a:pPr algn="just">
              <a:buFont typeface="Wingdings" panose="05000000000000000000" pitchFamily="2" charset="2"/>
              <a:buChar char="Ø"/>
            </a:pPr>
            <a:r>
              <a:rPr lang="en-US" sz="2800" dirty="0"/>
              <a:t>Today's law of the sea has been shaped by and insofar constitutes a compromise between the conflicting interests of the international community and the special interests of coastal states in the different uses of the sea.</a:t>
            </a:r>
            <a:endParaRPr lang="en-US" sz="3600" b="1" dirty="0"/>
          </a:p>
        </p:txBody>
      </p:sp>
    </p:spTree>
    <p:extLst>
      <p:ext uri="{BB962C8B-B14F-4D97-AF65-F5344CB8AC3E}">
        <p14:creationId xmlns:p14="http://schemas.microsoft.com/office/powerpoint/2010/main" val="2633840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6A5E0-D7CC-4735-8800-6D63217E8A0C}"/>
              </a:ext>
            </a:extLst>
          </p:cNvPr>
          <p:cNvSpPr>
            <a:spLocks noGrp="1"/>
          </p:cNvSpPr>
          <p:nvPr>
            <p:ph type="title"/>
          </p:nvPr>
        </p:nvSpPr>
        <p:spPr>
          <a:xfrm>
            <a:off x="0" y="0"/>
            <a:ext cx="12192000" cy="1205948"/>
          </a:xfrm>
        </p:spPr>
        <p:txBody>
          <a:bodyPr>
            <a:normAutofit fontScale="90000"/>
          </a:bodyPr>
          <a:lstStyle/>
          <a:p>
            <a:pPr algn="ctr"/>
            <a:br>
              <a:rPr lang="en-US" sz="4900" b="1" dirty="0"/>
            </a:br>
            <a:r>
              <a:rPr lang="en-US" sz="4900" b="1" dirty="0"/>
              <a:t>Why is shipping the most important means of universal transport ?</a:t>
            </a:r>
            <a:br>
              <a:rPr lang="en-US" b="1" dirty="0"/>
            </a:br>
            <a:endParaRPr lang="en-US" b="1" dirty="0"/>
          </a:p>
        </p:txBody>
      </p:sp>
      <p:sp>
        <p:nvSpPr>
          <p:cNvPr id="3" name="Content Placeholder 2">
            <a:extLst>
              <a:ext uri="{FF2B5EF4-FFF2-40B4-BE49-F238E27FC236}">
                <a16:creationId xmlns:a16="http://schemas.microsoft.com/office/drawing/2014/main" id="{8987DE91-DB1C-4162-BE54-29B727D824B5}"/>
              </a:ext>
            </a:extLst>
          </p:cNvPr>
          <p:cNvSpPr>
            <a:spLocks noGrp="1"/>
          </p:cNvSpPr>
          <p:nvPr>
            <p:ph idx="1"/>
          </p:nvPr>
        </p:nvSpPr>
        <p:spPr>
          <a:xfrm>
            <a:off x="0" y="1205948"/>
            <a:ext cx="12192000" cy="5652052"/>
          </a:xfrm>
        </p:spPr>
        <p:txBody>
          <a:bodyPr>
            <a:noAutofit/>
          </a:bodyPr>
          <a:lstStyle/>
          <a:p>
            <a:pPr marL="457200" indent="-457200" algn="just">
              <a:buFont typeface="+mj-lt"/>
              <a:buAutoNum type="arabicPeriod"/>
            </a:pPr>
            <a:r>
              <a:rPr lang="en-US" sz="2600" dirty="0"/>
              <a:t>Sea freight is the most important means of transport in the world, so the focus of international shipping in the world and is the shipping , Is responsible for the transfer of 90% of the total volume of global trade is rightly the artery of the global economy.</a:t>
            </a:r>
          </a:p>
          <a:p>
            <a:pPr marL="457200" indent="-457200" algn="just">
              <a:buFont typeface="+mj-lt"/>
              <a:buAutoNum type="arabicPeriod"/>
            </a:pPr>
            <a:r>
              <a:rPr lang="en-US" sz="2600" dirty="0"/>
              <a:t>It is one of the oldest means of transport and shipping methods through the ages because of its importance since ancient times, as a result it was the old cargo of cargo through convoys and ships to include the order, to the present time and became one of the best and fastest means of transport.</a:t>
            </a:r>
          </a:p>
          <a:p>
            <a:pPr marL="457200" indent="-457200" algn="just">
              <a:buFont typeface="+mj-lt"/>
              <a:buAutoNum type="arabicPeriod"/>
            </a:pPr>
            <a:r>
              <a:rPr lang="en-US" sz="2600" dirty="0"/>
              <a:t>Water transport allows us to transport goods to water to other areas using ships, boats or any other means that travel through water.</a:t>
            </a:r>
          </a:p>
          <a:p>
            <a:pPr marL="457200" indent="-457200" algn="just">
              <a:buFont typeface="+mj-lt"/>
              <a:buAutoNum type="arabicPeriod"/>
            </a:pPr>
            <a:r>
              <a:rPr lang="en-US" sz="2600" dirty="0"/>
              <a:t>Most shipping operations between the countries of the world are carried out by large vessels, including container ships, oil tankers and raw material carriers.</a:t>
            </a:r>
          </a:p>
          <a:p>
            <a:pPr marL="457200" indent="-457200" algn="just">
              <a:buFont typeface="+mj-lt"/>
              <a:buAutoNum type="arabicPeriod"/>
            </a:pPr>
            <a:r>
              <a:rPr lang="en-US" sz="2600" dirty="0"/>
              <a:t>The countries are keen to acquire ships, vessels and containers of transport giant , and various sizes to facilitate and accelerate the process of shipping the goods by sea as much as possible.</a:t>
            </a:r>
          </a:p>
          <a:p>
            <a:pPr marL="457200" indent="-457200" algn="just">
              <a:buFont typeface="+mj-lt"/>
              <a:buAutoNum type="arabicPeriod"/>
            </a:pPr>
            <a:endParaRPr lang="en-US" sz="2800" dirty="0"/>
          </a:p>
          <a:p>
            <a:pPr marL="0" indent="0" algn="just">
              <a:buNone/>
            </a:pPr>
            <a:endParaRPr lang="en-US" sz="2800" dirty="0"/>
          </a:p>
        </p:txBody>
      </p:sp>
    </p:spTree>
    <p:extLst>
      <p:ext uri="{BB962C8B-B14F-4D97-AF65-F5344CB8AC3E}">
        <p14:creationId xmlns:p14="http://schemas.microsoft.com/office/powerpoint/2010/main" val="3820452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normAutofit/>
          </a:bodyPr>
          <a:lstStyle/>
          <a:p>
            <a:pPr algn="ctr"/>
            <a:r>
              <a:rPr lang="en-US" sz="4000" dirty="0"/>
              <a:t>International Trade Law: Rules for Commercial Operations and Practices in the Maritime Transport Sector </a:t>
            </a:r>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normAutofit lnSpcReduction="10000"/>
          </a:bodyPr>
          <a:lstStyle/>
          <a:p>
            <a:pPr>
              <a:buFont typeface="Wingdings" panose="05000000000000000000" pitchFamily="2" charset="2"/>
              <a:buChar char="Ø"/>
            </a:pPr>
            <a:r>
              <a:rPr lang="en-US" sz="2800" dirty="0"/>
              <a:t>Efforts to create uniform or at least harmonized rules for commercial operations and practices in the maritime transport sector and to liberalize maritime transport services by tearing down the barriers that exist in that sector have been undertaken by various states and organizations and on various levels: </a:t>
            </a:r>
          </a:p>
          <a:p>
            <a:pPr marL="4572" lvl="1" indent="0">
              <a:buNone/>
            </a:pPr>
            <a:r>
              <a:rPr lang="en-US" sz="2800" dirty="0"/>
              <a:t>	a. on the bilateral level, often taking the form of so-called treaties of 	friendship, </a:t>
            </a:r>
          </a:p>
          <a:p>
            <a:pPr marL="4572" lvl="1" indent="0">
              <a:buNone/>
            </a:pPr>
            <a:r>
              <a:rPr lang="en-US" sz="2800" dirty="0"/>
              <a:t>	b. commerce and navigation, on the regional level, with the EC probably 	being the most sophisticated example of political, economic and legal 	integration and also </a:t>
            </a:r>
          </a:p>
          <a:p>
            <a:pPr marL="4572" lvl="1" indent="0">
              <a:buNone/>
            </a:pPr>
            <a:r>
              <a:rPr lang="en-US" sz="2800" dirty="0"/>
              <a:t>	c. on the level of international organizations, such as the OECD, UNCTAD and 	the WTO.</a:t>
            </a:r>
          </a:p>
          <a:p>
            <a:pPr lvl="1">
              <a:buFont typeface="Wingdings" panose="05000000000000000000" pitchFamily="2" charset="2"/>
              <a:buChar char="Ø"/>
            </a:pPr>
            <a:r>
              <a:rPr lang="en-US" sz="2800" b="1" dirty="0"/>
              <a:t>Bilateral Level – </a:t>
            </a:r>
          </a:p>
          <a:p>
            <a:pPr marL="0" lvl="2" indent="0">
              <a:buNone/>
            </a:pPr>
            <a:r>
              <a:rPr lang="en-US" sz="3200" b="1" dirty="0"/>
              <a:t>	1. </a:t>
            </a:r>
            <a:r>
              <a:rPr lang="en-US" sz="2800" dirty="0"/>
              <a:t>US / German Treaty of Friendship, Commerce and Navigation</a:t>
            </a:r>
            <a:r>
              <a:rPr lang="en-US" sz="2800" b="1" dirty="0"/>
              <a:t>, 1954</a:t>
            </a:r>
          </a:p>
          <a:p>
            <a:pPr marL="0" lvl="2" indent="0">
              <a:buNone/>
            </a:pPr>
            <a:r>
              <a:rPr lang="en-US" sz="2800" b="1" dirty="0"/>
              <a:t>	2. </a:t>
            </a:r>
            <a:r>
              <a:rPr lang="en-US" sz="2800" dirty="0"/>
              <a:t>. Maritime Shipping Agreement Between South Africa and Germany, 1998</a:t>
            </a:r>
          </a:p>
          <a:p>
            <a:pPr marL="0" lvl="2" indent="0">
              <a:buNone/>
            </a:pPr>
            <a:r>
              <a:rPr lang="en-US" sz="2800" dirty="0"/>
              <a:t>	3.Maritime Transport Agreement Between the EC and China</a:t>
            </a:r>
            <a:endParaRPr lang="en-US" sz="3200" b="1" dirty="0"/>
          </a:p>
        </p:txBody>
      </p:sp>
    </p:spTree>
    <p:extLst>
      <p:ext uri="{BB962C8B-B14F-4D97-AF65-F5344CB8AC3E}">
        <p14:creationId xmlns:p14="http://schemas.microsoft.com/office/powerpoint/2010/main" val="3444284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
            <a:ext cx="12192000" cy="6857998"/>
          </a:xfrm>
        </p:spPr>
        <p:txBody>
          <a:bodyPr>
            <a:normAutofit lnSpcReduction="10000"/>
          </a:bodyPr>
          <a:lstStyle/>
          <a:p>
            <a:pPr algn="just">
              <a:buFont typeface="Wingdings" panose="05000000000000000000" pitchFamily="2" charset="2"/>
              <a:buChar char="Ø"/>
            </a:pPr>
            <a:r>
              <a:rPr lang="en-US" sz="2800" b="1" dirty="0"/>
              <a:t>The Regional Level – </a:t>
            </a:r>
          </a:p>
          <a:p>
            <a:pPr marL="0" indent="0" algn="just">
              <a:buNone/>
            </a:pPr>
            <a:r>
              <a:rPr lang="en-US" sz="2800" b="1" dirty="0"/>
              <a:t>1. </a:t>
            </a:r>
            <a:r>
              <a:rPr lang="en-US" sz="2800" dirty="0"/>
              <a:t>Maritime Integration in Zones of Regional Economic Cooperation – </a:t>
            </a:r>
          </a:p>
          <a:p>
            <a:pPr marL="0" indent="0" algn="just">
              <a:buNone/>
            </a:pPr>
            <a:r>
              <a:rPr lang="en-US" sz="2800" dirty="0"/>
              <a:t>a. The Andean Community – </a:t>
            </a:r>
            <a:r>
              <a:rPr lang="en-US" sz="2000" dirty="0"/>
              <a:t>The Andean Community, a sub-regional organization consisting of Bolivia, Colombia, Ecuador, Peru and Venezuela, was established based on the 1969 Cartagena Agreement. Decision of July 1998 provides a General Framework of Principles and Standards for the Liberalization of Trade in Services in the Andean Community.</a:t>
            </a:r>
            <a:endParaRPr lang="en-US" sz="2800" dirty="0"/>
          </a:p>
          <a:p>
            <a:pPr marL="0" indent="0" algn="just">
              <a:buNone/>
            </a:pPr>
            <a:r>
              <a:rPr lang="en-US" sz="2800" b="1" dirty="0"/>
              <a:t>b. </a:t>
            </a:r>
            <a:r>
              <a:rPr lang="en-US" sz="2800" dirty="0"/>
              <a:t>The Asia-Pacific Economic Cooperation (APEC)- </a:t>
            </a:r>
            <a:r>
              <a:rPr lang="en-US" sz="2000" dirty="0"/>
              <a:t>forum was established in 1989 to promote economic cooperation and liberalize trade on the Pacific Rim and aims at establishing a total free-trade and investment zone by 2020 (1994 </a:t>
            </a:r>
            <a:r>
              <a:rPr lang="en-US" sz="2000" dirty="0" err="1"/>
              <a:t>Bogar</a:t>
            </a:r>
            <a:r>
              <a:rPr lang="en-US" sz="2000" dirty="0"/>
              <a:t> Declaration)</a:t>
            </a:r>
          </a:p>
          <a:p>
            <a:pPr marL="0" indent="0" algn="just">
              <a:buNone/>
            </a:pPr>
            <a:r>
              <a:rPr lang="en-US" sz="2800" b="1" dirty="0"/>
              <a:t>c. T</a:t>
            </a:r>
            <a:r>
              <a:rPr lang="en-US" sz="2800" dirty="0"/>
              <a:t>he Association of Southeast Asian Nations (ASEAN) - </a:t>
            </a:r>
            <a:r>
              <a:rPr lang="en-US" sz="2000" dirty="0"/>
              <a:t>that became effective in the 1960s, has extended its original field of activity and is now dealing with various trade liberalization measures, the removal of barriers to foreign investment, the harmonization of product and customs standards and with the establishment of the ASEAN Free Trade Area (</a:t>
            </a:r>
            <a:r>
              <a:rPr lang="en-US" sz="2000" dirty="0" err="1"/>
              <a:t>AFfA</a:t>
            </a:r>
            <a:r>
              <a:rPr lang="en-US" sz="2000" dirty="0"/>
              <a:t>). At the end of 1995, the ASEAN Framework Agreement on Services was signed and Members agreed on a negotiating process which aims at producing commitments on increased market access and national treatment in certain priority service sectors, among them maritime transport.</a:t>
            </a:r>
          </a:p>
          <a:p>
            <a:pPr marL="0" indent="0" algn="just">
              <a:buNone/>
            </a:pPr>
            <a:r>
              <a:rPr lang="en-US" sz="2800" dirty="0"/>
              <a:t>d. The EC Maritime Transport Services Regime: A Sophisticated Example of Regional Liberalization - </a:t>
            </a:r>
            <a:r>
              <a:rPr lang="en-US" sz="2000" dirty="0"/>
              <a:t>Article 3 (1) (c) of the EC Treaty (ECT) lists the abolition of restrictions on the freedom to provide services between Member States as one of the characteristics of the internal market.?" The freedom to provide services is one of the four classical freedoms of the Community and thus a cardinal principle of the common market, according to which EC nationals are legally entitled to supply and receive services throughout the Community without any restrictions as laid down in ECT Articles 49-55 and confirmed in numerous </a:t>
            </a:r>
            <a:r>
              <a:rPr lang="en-US" sz="2000" dirty="0" err="1"/>
              <a:t>ECl</a:t>
            </a:r>
            <a:r>
              <a:rPr lang="en-US" sz="2000" dirty="0"/>
              <a:t> judgments.</a:t>
            </a:r>
            <a:endParaRPr lang="en-US" sz="2800" dirty="0"/>
          </a:p>
          <a:p>
            <a:pPr marL="0" indent="0" algn="just">
              <a:buNone/>
            </a:pPr>
            <a:endParaRPr lang="en-US" sz="2000" b="1" dirty="0"/>
          </a:p>
        </p:txBody>
      </p:sp>
    </p:spTree>
    <p:extLst>
      <p:ext uri="{BB962C8B-B14F-4D97-AF65-F5344CB8AC3E}">
        <p14:creationId xmlns:p14="http://schemas.microsoft.com/office/powerpoint/2010/main" val="34181274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normAutofit fontScale="90000"/>
          </a:bodyPr>
          <a:lstStyle/>
          <a:p>
            <a:pPr algn="ctr"/>
            <a:r>
              <a:rPr lang="en-US" dirty="0"/>
              <a:t>The Global Level: Liberalization Efforts by International Organizations</a:t>
            </a:r>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normAutofit fontScale="77500" lnSpcReduction="20000"/>
          </a:bodyPr>
          <a:lstStyle/>
          <a:p>
            <a:pPr algn="just"/>
            <a:r>
              <a:rPr lang="en-US" sz="3600" b="1" dirty="0"/>
              <a:t>1. UNCTAD - </a:t>
            </a:r>
            <a:r>
              <a:rPr lang="en-US" sz="2800" dirty="0"/>
              <a:t>Established in late 1964 as a permanent organ of the UN General Assembly, the United Nations Conference on Trade and Development (UNCTAD) soon became an important international institution for promoting international trade, particularly that of developing countries, with a view to accelerating their economic development and ensuring their participation in world trade on a more equitable basis.815 It has been the major forum for developing countries to assert their demand for a so-called New International Economic Order (NIEO) with increased political and economic participation on their side, fairer terms of trade, and more liberal terms for financing development. Proponents of the idea of a NIEO claimed there was an obligation on states to cooperate on the political and economic level as well as a general right of third world countries to equally participate in the exploitation of sources of economic prosperity .</a:t>
            </a:r>
          </a:p>
          <a:p>
            <a:pPr algn="just"/>
            <a:r>
              <a:rPr lang="en-US" sz="2800" dirty="0"/>
              <a:t>In view of the tremendous importance of maritime transport services for economic development, proponents of the NIEO also demanded the establishment of a so-called New International Maritime Order and UNCTAD was the forum where the first attempts were made at the intergovernmental multilateral level to regulate economic and commercial aspects of international </a:t>
            </a:r>
            <a:r>
              <a:rPr lang="en-US" sz="2800" dirty="0" err="1"/>
              <a:t>shippings</a:t>
            </a:r>
            <a:r>
              <a:rPr lang="en-US" sz="2800" dirty="0"/>
              <a:t>" Acknowledging the close relationship between the existence of shipping services and prospects for economic development."? UNCTAD has - in its first decades of existence - been concerned with the development of the national merchant fleets of developing countries and has also undertaken regulatory work on liner conferences, multimodal transport, adequacy and efficiency of ports, protection of shipper interests, cooperation in merchant shipping, imbalance between supply and demand, the bulk trades and ship registration conditions</a:t>
            </a:r>
            <a:endParaRPr lang="en-US" sz="3600" b="1" dirty="0"/>
          </a:p>
        </p:txBody>
      </p:sp>
    </p:spTree>
    <p:extLst>
      <p:ext uri="{BB962C8B-B14F-4D97-AF65-F5344CB8AC3E}">
        <p14:creationId xmlns:p14="http://schemas.microsoft.com/office/powerpoint/2010/main" val="39411486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
            <a:ext cx="12192000" cy="6857998"/>
          </a:xfrm>
        </p:spPr>
        <p:txBody>
          <a:bodyPr>
            <a:normAutofit lnSpcReduction="10000"/>
          </a:bodyPr>
          <a:lstStyle/>
          <a:p>
            <a:pPr algn="just"/>
            <a:r>
              <a:rPr lang="en-US" sz="3600" b="1" dirty="0"/>
              <a:t>2. OECD - </a:t>
            </a:r>
            <a:r>
              <a:rPr lang="en-US" sz="2800" dirty="0"/>
              <a:t>The </a:t>
            </a:r>
            <a:r>
              <a:rPr lang="en-US" sz="2800" dirty="0" err="1"/>
              <a:t>Organisation</a:t>
            </a:r>
            <a:r>
              <a:rPr lang="en-US" sz="2800" dirty="0"/>
              <a:t> for Economic Cooperation and Development (OECD) is an intergovernmental entity presently consisting of thirty Member States,828 sharing a commitment to democratic government and the market economy. It was established in 1961 as a reconstitution of the </a:t>
            </a:r>
            <a:r>
              <a:rPr lang="en-US" sz="2800" dirty="0" err="1"/>
              <a:t>Organisation</a:t>
            </a:r>
            <a:r>
              <a:rPr lang="en-US" sz="2800" dirty="0"/>
              <a:t> for European Economic Cooperation (OEEC), which had originally been formed to administer American and Canadian aid under the Marshall Plan for the reconstruction of Europe after World War II. </a:t>
            </a:r>
          </a:p>
          <a:p>
            <a:pPr algn="just"/>
            <a:r>
              <a:rPr lang="en-US" sz="2800" dirty="0"/>
              <a:t>The OECD's overall objective is to promote sound economic growth in both Member and non-member countries and contribute to the expansion of world trade on a multilateral non-discriminatory basis. </a:t>
            </a:r>
          </a:p>
          <a:p>
            <a:pPr algn="just"/>
            <a:r>
              <a:rPr lang="en-US" sz="2800" dirty="0"/>
              <a:t>It plays an important role in fostering good governance in public service and in corporate activity and in assisting governments to ensure the responsiveness of key economic areas with sectoral monitoring. By identifying emerging issues and developing effective policy reactions, policy-makers are given strategic orientations. </a:t>
            </a:r>
          </a:p>
          <a:p>
            <a:pPr algn="just"/>
            <a:r>
              <a:rPr lang="en-US" sz="2800" dirty="0"/>
              <a:t>In many sectors of the economy that require a coordinated multilateral approach for individual countries to make progress in a globalized economy, the OECD has produced a large variety of guidelines in the form of internationally agreed instruments, decisions and recommendations. This is also true for the shipping sector.</a:t>
            </a:r>
            <a:endParaRPr lang="en-US" sz="3600" b="1" dirty="0"/>
          </a:p>
        </p:txBody>
      </p:sp>
    </p:spTree>
    <p:extLst>
      <p:ext uri="{BB962C8B-B14F-4D97-AF65-F5344CB8AC3E}">
        <p14:creationId xmlns:p14="http://schemas.microsoft.com/office/powerpoint/2010/main" val="3379793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
            <a:ext cx="12192000" cy="6857998"/>
          </a:xfrm>
        </p:spPr>
        <p:txBody>
          <a:bodyPr>
            <a:normAutofit/>
          </a:bodyPr>
          <a:lstStyle/>
          <a:p>
            <a:endParaRPr lang="en-US" sz="3600" b="1" dirty="0"/>
          </a:p>
          <a:p>
            <a:endParaRPr lang="en-US" sz="3600" b="1" dirty="0"/>
          </a:p>
          <a:p>
            <a:endParaRPr lang="en-US" sz="3600" b="1" dirty="0"/>
          </a:p>
          <a:p>
            <a:pPr algn="ctr"/>
            <a:endParaRPr lang="en-US" sz="3600" b="1" dirty="0"/>
          </a:p>
          <a:p>
            <a:pPr algn="ctr"/>
            <a:endParaRPr lang="en-US" sz="3600" b="1" dirty="0"/>
          </a:p>
          <a:p>
            <a:pPr algn="ctr"/>
            <a:r>
              <a:rPr lang="en-US" sz="3600" b="1" dirty="0"/>
              <a:t>Maritime Transport Services in the World Trade Organization</a:t>
            </a:r>
          </a:p>
        </p:txBody>
      </p:sp>
    </p:spTree>
    <p:extLst>
      <p:ext uri="{BB962C8B-B14F-4D97-AF65-F5344CB8AC3E}">
        <p14:creationId xmlns:p14="http://schemas.microsoft.com/office/powerpoint/2010/main" val="11305895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853439"/>
          </a:xfrm>
        </p:spPr>
        <p:txBody>
          <a:bodyPr/>
          <a:lstStyle/>
          <a:p>
            <a:pPr algn="ctr"/>
            <a:r>
              <a:rPr lang="en-US" dirty="0"/>
              <a:t>Introduction</a:t>
            </a:r>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853441"/>
            <a:ext cx="12192000" cy="6004558"/>
          </a:xfrm>
        </p:spPr>
        <p:txBody>
          <a:bodyPr>
            <a:normAutofit fontScale="70000" lnSpcReduction="20000"/>
          </a:bodyPr>
          <a:lstStyle/>
          <a:p>
            <a:pPr algn="just">
              <a:buFont typeface="Wingdings" panose="05000000000000000000" pitchFamily="2" charset="2"/>
              <a:buChar char="Ø"/>
            </a:pPr>
            <a:endParaRPr lang="en-US" sz="3600" b="0" i="0" dirty="0">
              <a:solidFill>
                <a:srgbClr val="000000"/>
              </a:solidFill>
              <a:effectLst/>
              <a:latin typeface="Ariel"/>
              <a:cs typeface="Arial" panose="020B0604020202020204" pitchFamily="34" charset="0"/>
            </a:endParaRPr>
          </a:p>
          <a:p>
            <a:pPr algn="just">
              <a:buFont typeface="Wingdings" panose="05000000000000000000" pitchFamily="2" charset="2"/>
              <a:buChar char="Ø"/>
            </a:pPr>
            <a:r>
              <a:rPr lang="en-US" sz="3600" b="0" i="0" dirty="0">
                <a:solidFill>
                  <a:srgbClr val="000000"/>
                </a:solidFill>
                <a:effectLst/>
                <a:latin typeface="Ariel"/>
                <a:cs typeface="Arial" panose="020B0604020202020204" pitchFamily="34" charset="0"/>
              </a:rPr>
              <a:t>Maritime transport is an area where negotiations were extended after the Uruguay Round, with a view to improving the commitments included in members' Uruguay Round schedules. </a:t>
            </a:r>
          </a:p>
          <a:p>
            <a:pPr algn="just">
              <a:buFont typeface="Wingdings" panose="05000000000000000000" pitchFamily="2" charset="2"/>
              <a:buChar char="Ø"/>
            </a:pPr>
            <a:r>
              <a:rPr lang="en-US" sz="3600" b="0" i="0" dirty="0">
                <a:solidFill>
                  <a:srgbClr val="000000"/>
                </a:solidFill>
                <a:effectLst/>
                <a:latin typeface="Ariel"/>
                <a:cs typeface="Arial" panose="020B0604020202020204" pitchFamily="34" charset="0"/>
              </a:rPr>
              <a:t>Negotiations covering international shipping, auxiliary services, and access to and use of port facilities were originally due to end in June 1996 but participants failed to agree on a package of commitments. Talks resumed when the services round of negotiations started in 2000.</a:t>
            </a:r>
          </a:p>
          <a:p>
            <a:pPr marL="0" indent="0" algn="just">
              <a:buNone/>
            </a:pPr>
            <a:r>
              <a:rPr lang="en-US" sz="3600" b="1" i="0" dirty="0">
                <a:solidFill>
                  <a:srgbClr val="3E474F"/>
                </a:solidFill>
                <a:effectLst/>
                <a:latin typeface="Ariel"/>
              </a:rPr>
              <a:t>Current commitments and exemptions under WTO</a:t>
            </a:r>
          </a:p>
          <a:p>
            <a:pPr algn="just">
              <a:buFont typeface="Wingdings" panose="05000000000000000000" pitchFamily="2" charset="2"/>
              <a:buChar char="Ø"/>
            </a:pPr>
            <a:r>
              <a:rPr lang="en-US" sz="3600" b="0" i="0" dirty="0">
                <a:solidFill>
                  <a:srgbClr val="000000"/>
                </a:solidFill>
                <a:effectLst/>
                <a:latin typeface="Ariel"/>
              </a:rPr>
              <a:t>As of end-2020, 58 members (counting EU-25 as one) currently have commitments on maritime transport. </a:t>
            </a:r>
          </a:p>
          <a:p>
            <a:pPr algn="just">
              <a:buFont typeface="Wingdings" panose="05000000000000000000" pitchFamily="2" charset="2"/>
              <a:buChar char="Ø"/>
            </a:pPr>
            <a:r>
              <a:rPr lang="en-US" sz="3600" b="0" i="0" dirty="0">
                <a:solidFill>
                  <a:srgbClr val="000000"/>
                </a:solidFill>
                <a:effectLst/>
                <a:latin typeface="Ariel"/>
              </a:rPr>
              <a:t>Members can follow the Services Sectoral Classification List (SSC List) (For details visit - https://www.wto.org/english/tratop_e/serv_e/mtn_gns_w_120_e.doc) or use the so-called maritime model schedule (MMS). </a:t>
            </a:r>
          </a:p>
          <a:p>
            <a:pPr algn="just">
              <a:buFont typeface="Wingdings" panose="05000000000000000000" pitchFamily="2" charset="2"/>
              <a:buChar char="Ø"/>
            </a:pPr>
            <a:r>
              <a:rPr lang="en-US" sz="3600" b="0" i="0" dirty="0">
                <a:solidFill>
                  <a:srgbClr val="000000"/>
                </a:solidFill>
                <a:effectLst/>
                <a:latin typeface="Ariel"/>
              </a:rPr>
              <a:t>Among members with commitments, 29 followed the </a:t>
            </a:r>
            <a:r>
              <a:rPr lang="en-US" sz="3600" b="0" i="0" dirty="0">
                <a:solidFill>
                  <a:schemeClr val="tx1"/>
                </a:solidFill>
                <a:effectLst/>
                <a:latin typeface="Ariel"/>
              </a:rPr>
              <a:t>SSC list</a:t>
            </a:r>
            <a:r>
              <a:rPr lang="en-US" sz="3600" b="0" i="0" dirty="0">
                <a:solidFill>
                  <a:srgbClr val="000000"/>
                </a:solidFill>
                <a:effectLst/>
                <a:latin typeface="Ariel"/>
              </a:rPr>
              <a:t>, 22 the MMS, and seven a combination of both.</a:t>
            </a:r>
          </a:p>
          <a:p>
            <a:pPr algn="just">
              <a:buFont typeface="Wingdings" panose="05000000000000000000" pitchFamily="2" charset="2"/>
              <a:buChar char="Ø"/>
            </a:pPr>
            <a:r>
              <a:rPr lang="en-US" sz="3600" dirty="0">
                <a:solidFill>
                  <a:srgbClr val="3E474F"/>
                </a:solidFill>
                <a:latin typeface="Ariel"/>
              </a:rPr>
              <a:t>Schedules of WTO Members with Specific Commitments on Maritime Transport can bee seen in Annex 1</a:t>
            </a:r>
          </a:p>
          <a:p>
            <a:pPr marL="0" indent="0" algn="just">
              <a:buNone/>
            </a:pPr>
            <a:endParaRPr lang="en-US" sz="3600" b="1" i="0" dirty="0">
              <a:solidFill>
                <a:srgbClr val="3E474F"/>
              </a:solidFill>
              <a:effectLst/>
              <a:latin typeface="Ariel"/>
            </a:endParaRPr>
          </a:p>
          <a:p>
            <a:pPr algn="just">
              <a:buFont typeface="Wingdings" panose="05000000000000000000" pitchFamily="2" charset="2"/>
              <a:buChar char="Ø"/>
            </a:pPr>
            <a:endParaRPr lang="en-US" sz="3600" b="1" i="0" dirty="0">
              <a:solidFill>
                <a:srgbClr val="3E474F"/>
              </a:solidFill>
              <a:effectLst/>
              <a:latin typeface="Ariel"/>
            </a:endParaRPr>
          </a:p>
          <a:p>
            <a:pPr algn="just">
              <a:buFont typeface="Wingdings" panose="05000000000000000000" pitchFamily="2" charset="2"/>
              <a:buChar char="Ø"/>
            </a:pPr>
            <a:endParaRPr lang="en-US" sz="3600" b="1" dirty="0">
              <a:latin typeface="Ariel"/>
              <a:cs typeface="Arial" panose="020B0604020202020204" pitchFamily="34" charset="0"/>
            </a:endParaRPr>
          </a:p>
          <a:p>
            <a:endParaRPr lang="en-US" sz="3600" b="1" dirty="0"/>
          </a:p>
        </p:txBody>
      </p:sp>
    </p:spTree>
    <p:extLst>
      <p:ext uri="{BB962C8B-B14F-4D97-AF65-F5344CB8AC3E}">
        <p14:creationId xmlns:p14="http://schemas.microsoft.com/office/powerpoint/2010/main" val="22469224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normAutofit fontScale="90000"/>
          </a:bodyPr>
          <a:lstStyle/>
          <a:p>
            <a:pPr algn="ctr"/>
            <a:br>
              <a:rPr lang="en-US" sz="5400" b="0" i="0" dirty="0">
                <a:effectLst/>
                <a:latin typeface="Museo Sans 700"/>
              </a:rPr>
            </a:br>
            <a:r>
              <a:rPr lang="en-US" sz="5400" b="0" i="0" dirty="0">
                <a:effectLst/>
                <a:latin typeface="Museo Sans 700"/>
              </a:rPr>
              <a:t>Treatment of the Maritime Transport in WTO Negotiations</a:t>
            </a:r>
            <a:br>
              <a:rPr lang="en-US" sz="5400" b="0" i="0" dirty="0">
                <a:solidFill>
                  <a:srgbClr val="3E474F"/>
                </a:solidFill>
                <a:effectLst/>
                <a:latin typeface="Museo Sans 700"/>
              </a:rPr>
            </a:br>
            <a:endParaRPr lang="en-US" dirty="0"/>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normAutofit fontScale="85000" lnSpcReduction="20000"/>
          </a:bodyPr>
          <a:lstStyle/>
          <a:p>
            <a:pPr algn="just">
              <a:buFont typeface="Wingdings" panose="05000000000000000000" pitchFamily="2" charset="2"/>
              <a:buChar char="Ø"/>
            </a:pPr>
            <a:r>
              <a:rPr lang="en-US" sz="2800" b="0" i="0" dirty="0">
                <a:solidFill>
                  <a:schemeClr val="tx1"/>
                </a:solidFill>
                <a:effectLst/>
                <a:latin typeface="Museo Sans 300"/>
              </a:rPr>
              <a:t>The principles of the General Agreement on Trade in Services (</a:t>
            </a:r>
            <a:r>
              <a:rPr lang="en-US" sz="2800" b="0" i="0" u="sng" dirty="0">
                <a:solidFill>
                  <a:schemeClr val="tx1"/>
                </a:solidFill>
                <a:effectLst/>
                <a:latin typeface="Museo Sans 300"/>
                <a:hlinkClick r:id="rId2">
                  <a:extLst>
                    <a:ext uri="{A12FA001-AC4F-418D-AE19-62706E023703}">
                      <ahyp:hlinkClr xmlns:ahyp="http://schemas.microsoft.com/office/drawing/2018/hyperlinkcolor" val="tx"/>
                    </a:ext>
                  </a:extLst>
                </a:hlinkClick>
              </a:rPr>
              <a:t>GATS</a:t>
            </a:r>
            <a:r>
              <a:rPr lang="en-US" sz="2800" b="0" i="0" dirty="0">
                <a:solidFill>
                  <a:schemeClr val="tx1"/>
                </a:solidFill>
                <a:effectLst/>
                <a:latin typeface="Museo Sans 300"/>
              </a:rPr>
              <a:t>) apply to trade in maritime transport services, as for all services. </a:t>
            </a:r>
          </a:p>
          <a:p>
            <a:pPr algn="just">
              <a:buFont typeface="Wingdings" panose="05000000000000000000" pitchFamily="2" charset="2"/>
              <a:buChar char="Ø"/>
            </a:pPr>
            <a:r>
              <a:rPr lang="en-US" sz="2800" b="0" i="0" dirty="0">
                <a:solidFill>
                  <a:schemeClr val="tx1"/>
                </a:solidFill>
                <a:effectLst/>
                <a:latin typeface="Museo Sans 300"/>
              </a:rPr>
              <a:t>The specific regime for maritime transport services in the negotiations is defined by the Annex on the Negotiations on Maritime Transport Services and the Decision of the Council for Trade in Services contained in </a:t>
            </a:r>
            <a:r>
              <a:rPr lang="en-US" sz="2800" b="0" i="0" u="sng" dirty="0">
                <a:solidFill>
                  <a:schemeClr val="tx1"/>
                </a:solidFill>
                <a:effectLst/>
                <a:latin typeface="Museo Sans 300"/>
                <a:hlinkClick r:id="rId3">
                  <a:extLst>
                    <a:ext uri="{A12FA001-AC4F-418D-AE19-62706E023703}">
                      <ahyp:hlinkClr xmlns:ahyp="http://schemas.microsoft.com/office/drawing/2018/hyperlinkcolor" val="tx"/>
                    </a:ext>
                  </a:extLst>
                </a:hlinkClick>
              </a:rPr>
              <a:t>S/L/24</a:t>
            </a:r>
            <a:r>
              <a:rPr lang="en-US" sz="2800" b="0" i="0" u="sng" dirty="0">
                <a:solidFill>
                  <a:schemeClr val="tx1"/>
                </a:solidFill>
                <a:effectLst/>
                <a:latin typeface="Museo Sans 300"/>
              </a:rPr>
              <a:t> (see annex 2)</a:t>
            </a:r>
            <a:r>
              <a:rPr lang="en-US" sz="2800" b="0" i="0" dirty="0">
                <a:solidFill>
                  <a:schemeClr val="tx1"/>
                </a:solidFill>
                <a:effectLst/>
                <a:latin typeface="Museo Sans 300"/>
              </a:rPr>
              <a:t>.</a:t>
            </a:r>
          </a:p>
          <a:p>
            <a:pPr algn="just">
              <a:buFont typeface="Wingdings" panose="05000000000000000000" pitchFamily="2" charset="2"/>
              <a:buChar char="Ø"/>
            </a:pPr>
            <a:r>
              <a:rPr lang="en-US" sz="2800" b="0" i="0" dirty="0">
                <a:solidFill>
                  <a:schemeClr val="tx1"/>
                </a:solidFill>
                <a:effectLst/>
                <a:latin typeface="Museo Sans 300"/>
              </a:rPr>
              <a:t>Maritime transport services, like all services covered by the GATS, were included in the </a:t>
            </a:r>
            <a:r>
              <a:rPr lang="en-US" sz="2800" b="0" i="0" u="sng" dirty="0">
                <a:solidFill>
                  <a:schemeClr val="tx1"/>
                </a:solidFill>
                <a:effectLst/>
                <a:latin typeface="Museo Sans 300"/>
                <a:hlinkClick r:id="rId4">
                  <a:extLst>
                    <a:ext uri="{A12FA001-AC4F-418D-AE19-62706E023703}">
                      <ahyp:hlinkClr xmlns:ahyp="http://schemas.microsoft.com/office/drawing/2018/hyperlinkcolor" val="tx"/>
                    </a:ext>
                  </a:extLst>
                </a:hlinkClick>
              </a:rPr>
              <a:t>services negotiations</a:t>
            </a:r>
            <a:r>
              <a:rPr lang="en-US" sz="2800" b="0" i="0" dirty="0">
                <a:solidFill>
                  <a:schemeClr val="tx1"/>
                </a:solidFill>
                <a:effectLst/>
                <a:latin typeface="Museo Sans 300"/>
              </a:rPr>
              <a:t> that started in January 2000.</a:t>
            </a:r>
          </a:p>
          <a:p>
            <a:pPr marL="0" indent="0" algn="just">
              <a:buNone/>
            </a:pPr>
            <a:r>
              <a:rPr lang="en-US" sz="2800" b="1" i="0" dirty="0">
                <a:solidFill>
                  <a:schemeClr val="tx1"/>
                </a:solidFill>
                <a:effectLst/>
                <a:latin typeface="Museo Sans 300"/>
              </a:rPr>
              <a:t>Proposals on </a:t>
            </a:r>
            <a:r>
              <a:rPr lang="en-US" sz="2800" b="1" i="0" u="sng" dirty="0">
                <a:solidFill>
                  <a:schemeClr val="tx1"/>
                </a:solidFill>
                <a:effectLst/>
                <a:latin typeface="Museo Sans 300"/>
                <a:hlinkClick r:id="rId5">
                  <a:extLst>
                    <a:ext uri="{A12FA001-AC4F-418D-AE19-62706E023703}">
                      <ahyp:hlinkClr xmlns:ahyp="http://schemas.microsoft.com/office/drawing/2018/hyperlinkcolor" val="tx"/>
                    </a:ext>
                  </a:extLst>
                </a:hlinkClick>
              </a:rPr>
              <a:t>maritime transport</a:t>
            </a:r>
            <a:endParaRPr lang="en-US" sz="2800" b="1" i="0" dirty="0">
              <a:solidFill>
                <a:schemeClr val="tx1"/>
              </a:solidFill>
              <a:effectLst/>
              <a:latin typeface="Museo Sans 300"/>
            </a:endParaRPr>
          </a:p>
          <a:p>
            <a:pPr algn="just">
              <a:buFont typeface="Wingdings" panose="05000000000000000000" pitchFamily="2" charset="2"/>
              <a:buChar char="Ø"/>
            </a:pPr>
            <a:r>
              <a:rPr lang="en-US" sz="2800" b="0" i="0" dirty="0">
                <a:solidFill>
                  <a:schemeClr val="tx1"/>
                </a:solidFill>
                <a:effectLst/>
                <a:latin typeface="Museo Sans 300"/>
              </a:rPr>
              <a:t>Following the Hong Kong Ministerial Conference Declaration of 2005, groups of members with an interest in maritime transport prepared two separate plurilateral requests, which were addressed to specific members.</a:t>
            </a:r>
          </a:p>
          <a:p>
            <a:pPr algn="just"/>
            <a:r>
              <a:rPr lang="en-US" sz="2800" b="0" i="0" dirty="0">
                <a:solidFill>
                  <a:schemeClr val="tx1"/>
                </a:solidFill>
                <a:effectLst/>
                <a:latin typeface="Museo Sans 300"/>
              </a:rPr>
              <a:t>These requests recommend the use of the maritime model schedule. </a:t>
            </a:r>
          </a:p>
          <a:p>
            <a:pPr algn="just"/>
            <a:r>
              <a:rPr lang="en-US" sz="2800" b="0" i="0" dirty="0">
                <a:solidFill>
                  <a:schemeClr val="tx1"/>
                </a:solidFill>
                <a:effectLst/>
                <a:latin typeface="Museo Sans 300"/>
              </a:rPr>
              <a:t>They called for the elimination of cargo reservations and restrictions on foreign equity participation and for the right of a foreign company to establish a commercial presence both for international freight transport and for maritime auxiliary services. </a:t>
            </a:r>
          </a:p>
          <a:p>
            <a:pPr algn="just"/>
            <a:r>
              <a:rPr lang="en-US" sz="2800" b="0" i="0" dirty="0">
                <a:solidFill>
                  <a:schemeClr val="tx1"/>
                </a:solidFill>
                <a:effectLst/>
                <a:latin typeface="Museo Sans 300"/>
              </a:rPr>
              <a:t>They also sought additional commitments on access to/use of port services and multimodal transport services as well as for the elimination of exemptions to the most-</a:t>
            </a:r>
            <a:r>
              <a:rPr lang="en-US" sz="2800" b="0" i="0" dirty="0" err="1">
                <a:solidFill>
                  <a:schemeClr val="tx1"/>
                </a:solidFill>
                <a:effectLst/>
                <a:latin typeface="Museo Sans 300"/>
              </a:rPr>
              <a:t>favoured</a:t>
            </a:r>
            <a:r>
              <a:rPr lang="en-US" sz="2800" b="0" i="0" dirty="0">
                <a:solidFill>
                  <a:schemeClr val="tx1"/>
                </a:solidFill>
                <a:effectLst/>
                <a:latin typeface="Museo Sans 300"/>
              </a:rPr>
              <a:t>-nation (MFN) obligation.</a:t>
            </a:r>
          </a:p>
          <a:p>
            <a:pPr algn="just"/>
            <a:endParaRPr lang="en-US" sz="3600" b="1" dirty="0">
              <a:solidFill>
                <a:schemeClr val="tx1"/>
              </a:solidFill>
            </a:endParaRPr>
          </a:p>
        </p:txBody>
      </p:sp>
    </p:spTree>
    <p:extLst>
      <p:ext uri="{BB962C8B-B14F-4D97-AF65-F5344CB8AC3E}">
        <p14:creationId xmlns:p14="http://schemas.microsoft.com/office/powerpoint/2010/main" val="2207454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D6EA1A26-163F-4F15-91F4-F2C51AC9C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
            <a:extLst>
              <a:ext uri="{FF2B5EF4-FFF2-40B4-BE49-F238E27FC236}">
                <a16:creationId xmlns:a16="http://schemas.microsoft.com/office/drawing/2014/main" id="{88C4B8A4-1DF6-45F8-A716-B0EC8C9D5FAA}"/>
              </a:ext>
            </a:extLst>
          </p:cNvPr>
          <p:cNvSpPr>
            <a:spLocks noGrp="1"/>
          </p:cNvSpPr>
          <p:nvPr>
            <p:ph idx="1"/>
          </p:nvPr>
        </p:nvSpPr>
        <p:spPr>
          <a:xfrm>
            <a:off x="9255760" y="2419773"/>
            <a:ext cx="2319020" cy="892387"/>
          </a:xfrm>
        </p:spPr>
        <p:txBody>
          <a:bodyPr>
            <a:normAutofit/>
          </a:bodyPr>
          <a:lstStyle/>
          <a:p>
            <a:r>
              <a:rPr lang="en-US" sz="4000" b="1" dirty="0"/>
              <a:t>Annex 1</a:t>
            </a:r>
          </a:p>
        </p:txBody>
      </p:sp>
      <p:pic>
        <p:nvPicPr>
          <p:cNvPr id="8" name="Picture 7">
            <a:extLst>
              <a:ext uri="{FF2B5EF4-FFF2-40B4-BE49-F238E27FC236}">
                <a16:creationId xmlns:a16="http://schemas.microsoft.com/office/drawing/2014/main" id="{35E2231D-9D9B-CC64-9086-9634C317D10B}"/>
              </a:ext>
            </a:extLst>
          </p:cNvPr>
          <p:cNvPicPr>
            <a:picLocks noChangeAspect="1"/>
          </p:cNvPicPr>
          <p:nvPr/>
        </p:nvPicPr>
        <p:blipFill>
          <a:blip r:embed="rId2"/>
          <a:stretch>
            <a:fillRect/>
          </a:stretch>
        </p:blipFill>
        <p:spPr>
          <a:xfrm>
            <a:off x="0" y="0"/>
            <a:ext cx="8514080" cy="6858000"/>
          </a:xfrm>
          <a:prstGeom prst="rect">
            <a:avLst/>
          </a:prstGeom>
        </p:spPr>
      </p:pic>
    </p:spTree>
    <p:extLst>
      <p:ext uri="{BB962C8B-B14F-4D97-AF65-F5344CB8AC3E}">
        <p14:creationId xmlns:p14="http://schemas.microsoft.com/office/powerpoint/2010/main" val="32296695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7" name="Rectangle 12">
            <a:extLst>
              <a:ext uri="{FF2B5EF4-FFF2-40B4-BE49-F238E27FC236}">
                <a16:creationId xmlns:a16="http://schemas.microsoft.com/office/drawing/2014/main" id="{D87AB319-64C0-4E2D-B1CD-0A970301B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4">
            <a:extLst>
              <a:ext uri="{FF2B5EF4-FFF2-40B4-BE49-F238E27FC236}">
                <a16:creationId xmlns:a16="http://schemas.microsoft.com/office/drawing/2014/main" id="{B7CC3BB4-8536-4DBC-A194-D8AAF56C4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136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9641840" y="2286000"/>
            <a:ext cx="2550158" cy="975360"/>
          </a:xfrm>
        </p:spPr>
        <p:txBody>
          <a:bodyPr vert="horz" lIns="91440" tIns="45720" rIns="91440" bIns="45720" rtlCol="0" anchor="b">
            <a:normAutofit/>
          </a:bodyPr>
          <a:lstStyle/>
          <a:p>
            <a:pPr>
              <a:lnSpc>
                <a:spcPct val="80000"/>
              </a:lnSpc>
            </a:pPr>
            <a:r>
              <a:rPr lang="en-US" sz="6000" dirty="0">
                <a:solidFill>
                  <a:srgbClr val="FFFFFF"/>
                </a:solidFill>
              </a:rPr>
              <a:t>Annex 2</a:t>
            </a:r>
          </a:p>
        </p:txBody>
      </p:sp>
      <p:pic>
        <p:nvPicPr>
          <p:cNvPr id="8" name="Content Placeholder 7">
            <a:extLst>
              <a:ext uri="{FF2B5EF4-FFF2-40B4-BE49-F238E27FC236}">
                <a16:creationId xmlns:a16="http://schemas.microsoft.com/office/drawing/2014/main" id="{BE210846-340A-B13F-9367-DD21FE45ECF3}"/>
              </a:ext>
            </a:extLst>
          </p:cNvPr>
          <p:cNvPicPr>
            <a:picLocks noGrp="1" noChangeAspect="1"/>
          </p:cNvPicPr>
          <p:nvPr>
            <p:ph idx="1"/>
          </p:nvPr>
        </p:nvPicPr>
        <p:blipFill>
          <a:blip r:embed="rId2"/>
          <a:stretch>
            <a:fillRect/>
          </a:stretch>
        </p:blipFill>
        <p:spPr>
          <a:xfrm>
            <a:off x="0" y="0"/>
            <a:ext cx="9641837" cy="6858000"/>
          </a:xfrm>
          <a:prstGeom prst="rect">
            <a:avLst/>
          </a:prstGeom>
        </p:spPr>
      </p:pic>
    </p:spTree>
    <p:extLst>
      <p:ext uri="{BB962C8B-B14F-4D97-AF65-F5344CB8AC3E}">
        <p14:creationId xmlns:p14="http://schemas.microsoft.com/office/powerpoint/2010/main" val="896300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lstStyle/>
          <a:p>
            <a:endParaRPr lang="en-US" dirty="0"/>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lstStyle/>
          <a:p>
            <a:pPr marL="0" indent="0">
              <a:buNone/>
            </a:pPr>
            <a:endParaRPr lang="en-US" dirty="0"/>
          </a:p>
          <a:p>
            <a:endParaRPr lang="en-US" dirty="0"/>
          </a:p>
          <a:p>
            <a:endParaRPr lang="en-US" dirty="0"/>
          </a:p>
          <a:p>
            <a:endParaRPr lang="en-US" dirty="0"/>
          </a:p>
          <a:p>
            <a:pPr algn="ctr"/>
            <a:r>
              <a:rPr lang="en-US" sz="4400" b="1" dirty="0"/>
              <a:t>Thank You</a:t>
            </a:r>
          </a:p>
        </p:txBody>
      </p:sp>
    </p:spTree>
    <p:extLst>
      <p:ext uri="{BB962C8B-B14F-4D97-AF65-F5344CB8AC3E}">
        <p14:creationId xmlns:p14="http://schemas.microsoft.com/office/powerpoint/2010/main" val="2882054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FDB67E-2713-4C75-9E39-9E8D99A6FEEF}"/>
              </a:ext>
            </a:extLst>
          </p:cNvPr>
          <p:cNvSpPr>
            <a:spLocks noGrp="1"/>
          </p:cNvSpPr>
          <p:nvPr>
            <p:ph idx="1"/>
          </p:nvPr>
        </p:nvSpPr>
        <p:spPr>
          <a:xfrm>
            <a:off x="0" y="0"/>
            <a:ext cx="12192000" cy="6858000"/>
          </a:xfrm>
        </p:spPr>
        <p:txBody>
          <a:bodyPr/>
          <a:lstStyle/>
          <a:p>
            <a:pPr marL="0" indent="0" algn="just">
              <a:buNone/>
            </a:pPr>
            <a:r>
              <a:rPr lang="en-US" sz="2800" dirty="0"/>
              <a:t>6. With the technological development in our days compared to the previous era, shipping has become faster with the use of giant vessels and significantly gas, oil and diesel engines.</a:t>
            </a:r>
          </a:p>
          <a:p>
            <a:pPr marL="0" indent="0" algn="just">
              <a:buNone/>
            </a:pPr>
            <a:r>
              <a:rPr lang="en-US" sz="2800" dirty="0"/>
              <a:t>7. Most of the importers and traders are accepted for shipping, Not only for their speed. In some ways, what is faster than that, but because of the low cost of material compared to air and land freight.</a:t>
            </a:r>
          </a:p>
          <a:p>
            <a:pPr marL="0" indent="0" algn="just">
              <a:buNone/>
            </a:pPr>
            <a:r>
              <a:rPr lang="en-US" sz="2800" dirty="0"/>
              <a:t>8. One of the most important features of shipping is the (capacity) in a single shipment of freight companies can transport large quantities of goods due to the volume of vessels.</a:t>
            </a:r>
          </a:p>
          <a:p>
            <a:pPr marL="0" indent="0" algn="just">
              <a:buNone/>
            </a:pPr>
            <a:r>
              <a:rPr lang="en-US" sz="2800" dirty="0"/>
              <a:t>9. Sea freight can import and export goods or materials that are difficult to transport or carry by other means such as iron or wood or weight weights.</a:t>
            </a:r>
          </a:p>
          <a:p>
            <a:pPr marL="0" indent="0" algn="just">
              <a:buNone/>
            </a:pPr>
            <a:r>
              <a:rPr lang="en-US" sz="2800" dirty="0"/>
              <a:t>10. We can imagine that without shipping, we will be unable to complete business transactions between the different continents of the world. Whether it relates to raw materials, food or manufactured products.</a:t>
            </a:r>
          </a:p>
          <a:p>
            <a:pPr marL="457200" indent="-457200">
              <a:buFont typeface="+mj-lt"/>
              <a:buAutoNum type="arabicPeriod"/>
            </a:pPr>
            <a:endParaRPr lang="en-US" dirty="0"/>
          </a:p>
        </p:txBody>
      </p:sp>
    </p:spTree>
    <p:extLst>
      <p:ext uri="{BB962C8B-B14F-4D97-AF65-F5344CB8AC3E}">
        <p14:creationId xmlns:p14="http://schemas.microsoft.com/office/powerpoint/2010/main" val="3689134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A9E1D-387B-4CEC-A926-A6A1E6730C53}"/>
              </a:ext>
            </a:extLst>
          </p:cNvPr>
          <p:cNvSpPr>
            <a:spLocks noGrp="1"/>
          </p:cNvSpPr>
          <p:nvPr>
            <p:ph type="title"/>
          </p:nvPr>
        </p:nvSpPr>
        <p:spPr>
          <a:xfrm>
            <a:off x="0" y="0"/>
            <a:ext cx="12192000" cy="1080135"/>
          </a:xfrm>
        </p:spPr>
        <p:txBody>
          <a:bodyPr/>
          <a:lstStyle/>
          <a:p>
            <a:r>
              <a:rPr lang="en-US" dirty="0"/>
              <a:t>Maritime Shipping as a Driver of Globalization</a:t>
            </a:r>
          </a:p>
        </p:txBody>
      </p:sp>
      <p:sp>
        <p:nvSpPr>
          <p:cNvPr id="3" name="Content Placeholder 2">
            <a:extLst>
              <a:ext uri="{FF2B5EF4-FFF2-40B4-BE49-F238E27FC236}">
                <a16:creationId xmlns:a16="http://schemas.microsoft.com/office/drawing/2014/main" id="{5F9BBEB0-CF8E-472D-A46D-DE79E3248609}"/>
              </a:ext>
            </a:extLst>
          </p:cNvPr>
          <p:cNvSpPr>
            <a:spLocks noGrp="1"/>
          </p:cNvSpPr>
          <p:nvPr>
            <p:ph idx="1"/>
          </p:nvPr>
        </p:nvSpPr>
        <p:spPr>
          <a:xfrm>
            <a:off x="0" y="1258958"/>
            <a:ext cx="12192000" cy="5599042"/>
          </a:xfrm>
        </p:spPr>
        <p:txBody>
          <a:bodyPr>
            <a:normAutofit/>
          </a:bodyPr>
          <a:lstStyle/>
          <a:p>
            <a:pPr marL="0" algn="just">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Global economic integration is a key factor behind the rising significance of international trade. Historically, trade was prevalent but set up under constraining conditions in terms of the technical means to support it. </a:t>
            </a:r>
          </a:p>
          <a:p>
            <a:pPr marL="0" algn="just">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Trading over long distances remained slow and expensive, limiting its scale and scope. By the early 20th century, transport technologies such as the steamship became ubiquitous and efficient enough to support a complex international trade system. </a:t>
            </a:r>
          </a:p>
          <a:p>
            <a:pPr marL="0" algn="just">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Particularly, the steamship enabled economies of scale that could not be achieved beforehand. However, it was not until the mid 20th century that the global regulatory regime became open enough to allow an expanded form of globalization.</a:t>
            </a:r>
          </a:p>
          <a:p>
            <a:pPr marL="0" algn="just">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Global trade is impossible without transportation, making efficient transport a key trade facilitator. </a:t>
            </a:r>
          </a:p>
          <a:p>
            <a:pPr marL="0" algn="just">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By definition, almost all the cargo carried by maritime shipping is considered to be international trade. Transport costs (both freights costs and time costs) constitute a key component of total trade costs. </a:t>
            </a:r>
          </a:p>
          <a:p>
            <a:pPr marL="0" algn="just">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These trade costs also include other costs incurred in getting goods to final users other than the marginal cost of producing the good itself, such as policy barriers, information costs, legal and regulatory costs. </a:t>
            </a:r>
          </a:p>
          <a:p>
            <a:pPr marL="0" algn="just">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Lower trade costs contribute to trade growth as it has been underlined that for developing economies, a 10% reduction in transportation costs was associated with a 20% growth in international trade.</a:t>
            </a:r>
          </a:p>
          <a:p>
            <a:pPr marL="0" algn="just">
              <a:spcBef>
                <a:spcPts val="0"/>
              </a:spcBef>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algn="just">
              <a:spcBef>
                <a:spcPts val="0"/>
              </a:spcBef>
              <a:buFont typeface="Arial" panose="020B0604020202020204" pitchFamily="34" charset="0"/>
              <a:buChar char="•"/>
            </a:pPr>
            <a:endParaRPr lang="en-US" dirty="0"/>
          </a:p>
        </p:txBody>
      </p:sp>
    </p:spTree>
    <p:extLst>
      <p:ext uri="{BB962C8B-B14F-4D97-AF65-F5344CB8AC3E}">
        <p14:creationId xmlns:p14="http://schemas.microsoft.com/office/powerpoint/2010/main" val="3928362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91515-772C-49DF-9092-4C80882E5F9B}"/>
              </a:ext>
            </a:extLst>
          </p:cNvPr>
          <p:cNvSpPr>
            <a:spLocks noGrp="1"/>
          </p:cNvSpPr>
          <p:nvPr>
            <p:ph type="title"/>
          </p:nvPr>
        </p:nvSpPr>
        <p:spPr>
          <a:xfrm>
            <a:off x="0" y="1"/>
            <a:ext cx="12192000" cy="1179442"/>
          </a:xfrm>
        </p:spPr>
        <p:txBody>
          <a:bodyPr/>
          <a:lstStyle/>
          <a:p>
            <a:r>
              <a:rPr lang="en-US" sz="5400" dirty="0"/>
              <a:t>Trade in Services and World Economic Growth</a:t>
            </a:r>
            <a:endParaRPr lang="en-US" dirty="0"/>
          </a:p>
        </p:txBody>
      </p:sp>
      <p:sp>
        <p:nvSpPr>
          <p:cNvPr id="3" name="Content Placeholder 2">
            <a:extLst>
              <a:ext uri="{FF2B5EF4-FFF2-40B4-BE49-F238E27FC236}">
                <a16:creationId xmlns:a16="http://schemas.microsoft.com/office/drawing/2014/main" id="{88C4B8A4-1DF6-45F8-A716-B0EC8C9D5FAA}"/>
              </a:ext>
            </a:extLst>
          </p:cNvPr>
          <p:cNvSpPr>
            <a:spLocks noGrp="1"/>
          </p:cNvSpPr>
          <p:nvPr>
            <p:ph idx="1"/>
          </p:nvPr>
        </p:nvSpPr>
        <p:spPr>
          <a:xfrm>
            <a:off x="0" y="1285461"/>
            <a:ext cx="12192000" cy="5572537"/>
          </a:xfrm>
        </p:spPr>
        <p:txBody>
          <a:bodyPr>
            <a:normAutofit fontScale="85000" lnSpcReduction="20000"/>
          </a:bodyPr>
          <a:lstStyle/>
          <a:p>
            <a:pPr marL="0" indent="0" algn="just">
              <a:buNone/>
            </a:pPr>
            <a:r>
              <a:rPr lang="en-US" sz="4400" b="1" dirty="0"/>
              <a:t>A. Services Basics - Some General Remarks .</a:t>
            </a:r>
          </a:p>
          <a:p>
            <a:pPr algn="just"/>
            <a:r>
              <a:rPr lang="en-US" sz="4400" dirty="0"/>
              <a:t>I. Services in Economic Theory .</a:t>
            </a:r>
          </a:p>
          <a:p>
            <a:pPr algn="just"/>
            <a:r>
              <a:rPr lang="en-US" sz="4400" dirty="0"/>
              <a:t>II. The Role and Importance of the Service Sector. </a:t>
            </a:r>
          </a:p>
          <a:p>
            <a:pPr algn="just"/>
            <a:r>
              <a:rPr lang="en-US" sz="4400" dirty="0"/>
              <a:t>III. Reasons for the Tertiarization of Economies </a:t>
            </a:r>
          </a:p>
          <a:p>
            <a:pPr algn="just"/>
            <a:r>
              <a:rPr lang="en-US" sz="4400" dirty="0"/>
              <a:t>IV. The Economic Definition of Services </a:t>
            </a:r>
          </a:p>
          <a:p>
            <a:pPr algn="just"/>
            <a:r>
              <a:rPr lang="en-US" sz="4400" b="1" dirty="0"/>
              <a:t>B. Transportation Services: Statistics and Characteristics </a:t>
            </a:r>
          </a:p>
          <a:p>
            <a:pPr algn="just"/>
            <a:r>
              <a:rPr lang="en-US" sz="4400" b="1" dirty="0"/>
              <a:t>C. Maritime Transport Services </a:t>
            </a:r>
          </a:p>
          <a:p>
            <a:pPr algn="just"/>
            <a:r>
              <a:rPr lang="en-US" sz="4400" dirty="0"/>
              <a:t>I. Maritime Transport Statistics </a:t>
            </a:r>
          </a:p>
          <a:p>
            <a:pPr algn="just"/>
            <a:r>
              <a:rPr lang="en-US" sz="4400" dirty="0"/>
              <a:t>II. Structural Characteristics of the International Shipping Services Market</a:t>
            </a:r>
          </a:p>
        </p:txBody>
      </p:sp>
    </p:spTree>
    <p:extLst>
      <p:ext uri="{BB962C8B-B14F-4D97-AF65-F5344CB8AC3E}">
        <p14:creationId xmlns:p14="http://schemas.microsoft.com/office/powerpoint/2010/main" val="107410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18EA-7971-17FD-81D5-232D7E6F3DB6}"/>
              </a:ext>
            </a:extLst>
          </p:cNvPr>
          <p:cNvSpPr>
            <a:spLocks noGrp="1"/>
          </p:cNvSpPr>
          <p:nvPr>
            <p:ph type="title"/>
          </p:nvPr>
        </p:nvSpPr>
        <p:spPr>
          <a:xfrm>
            <a:off x="0" y="0"/>
            <a:ext cx="12192000" cy="924559"/>
          </a:xfrm>
        </p:spPr>
        <p:txBody>
          <a:bodyPr>
            <a:normAutofit/>
          </a:bodyPr>
          <a:lstStyle/>
          <a:p>
            <a:r>
              <a:rPr lang="en-US" dirty="0"/>
              <a:t>Services in Economic Theory</a:t>
            </a:r>
          </a:p>
        </p:txBody>
      </p:sp>
      <p:sp>
        <p:nvSpPr>
          <p:cNvPr id="3" name="Content Placeholder 2">
            <a:extLst>
              <a:ext uri="{FF2B5EF4-FFF2-40B4-BE49-F238E27FC236}">
                <a16:creationId xmlns:a16="http://schemas.microsoft.com/office/drawing/2014/main" id="{623D4137-DC15-3A3F-2805-69AEFF1B7CD2}"/>
              </a:ext>
            </a:extLst>
          </p:cNvPr>
          <p:cNvSpPr>
            <a:spLocks noGrp="1"/>
          </p:cNvSpPr>
          <p:nvPr>
            <p:ph idx="1"/>
          </p:nvPr>
        </p:nvSpPr>
        <p:spPr>
          <a:xfrm>
            <a:off x="0" y="924560"/>
            <a:ext cx="12192000" cy="5933439"/>
          </a:xfrm>
        </p:spPr>
        <p:txBody>
          <a:bodyPr/>
          <a:lstStyle/>
          <a:p>
            <a:pPr>
              <a:buFont typeface="Wingdings" panose="05000000000000000000" pitchFamily="2" charset="2"/>
              <a:buChar char="Ø"/>
            </a:pPr>
            <a:r>
              <a:rPr lang="en-US" dirty="0"/>
              <a:t>In economic theory, services have faced a long history of neglect and were long regarded to be of little economic value </a:t>
            </a:r>
            <a:r>
              <a:rPr lang="en-US" i="1" dirty="0"/>
              <a:t>per se</a:t>
            </a:r>
            <a:r>
              <a:rPr lang="en-US" dirty="0"/>
              <a:t>.</a:t>
            </a:r>
          </a:p>
          <a:p>
            <a:pPr>
              <a:buFont typeface="Wingdings" panose="05000000000000000000" pitchFamily="2" charset="2"/>
              <a:buChar char="Ø"/>
            </a:pPr>
            <a:r>
              <a:rPr lang="en-US" b="1" dirty="0"/>
              <a:t>Adam Smith </a:t>
            </a:r>
            <a:r>
              <a:rPr lang="en-US" dirty="0"/>
              <a:t>(British economist and father of classical economic thinking ) in his famous treatise "An Inquiry into the Nature and Causes of the Wealth of Nations", introduced the distinction between goods and services and found the latter to be unproductive and incapable of assisting the economy to achieve productivity improvements.</a:t>
            </a:r>
          </a:p>
          <a:p>
            <a:pPr>
              <a:buFont typeface="Wingdings" panose="05000000000000000000" pitchFamily="2" charset="2"/>
              <a:buChar char="Ø"/>
            </a:pPr>
            <a:r>
              <a:rPr lang="en-US" b="1" dirty="0"/>
              <a:t>John Stuart Mill </a:t>
            </a:r>
            <a:r>
              <a:rPr lang="en-US" dirty="0"/>
              <a:t>in 1848 in his work "Principles of Political Economy" asserted that the economic process was solely directed at producing "utilities fixed and embodied in outward objects":" </a:t>
            </a:r>
          </a:p>
          <a:p>
            <a:pPr>
              <a:buFont typeface="Wingdings" panose="05000000000000000000" pitchFamily="2" charset="2"/>
              <a:buChar char="Ø"/>
            </a:pPr>
            <a:r>
              <a:rPr lang="en-US" b="1" dirty="0"/>
              <a:t>Engel </a:t>
            </a:r>
            <a:r>
              <a:rPr lang="en-US" dirty="0"/>
              <a:t>assumed that services were at best goods of a secondary type purchased only after primary demands have been satisfied.’ </a:t>
            </a:r>
          </a:p>
          <a:p>
            <a:pPr>
              <a:buFont typeface="Wingdings" panose="05000000000000000000" pitchFamily="2" charset="2"/>
              <a:buChar char="Ø"/>
            </a:pPr>
            <a:r>
              <a:rPr lang="en-US" dirty="0"/>
              <a:t>Until a few decades ago, economists did not give much thought to international trade in services.? reflecting the perception that services were not tradable.’ </a:t>
            </a:r>
          </a:p>
          <a:p>
            <a:pPr>
              <a:buFont typeface="Wingdings" panose="05000000000000000000" pitchFamily="2" charset="2"/>
              <a:buChar char="Ø"/>
            </a:pPr>
            <a:r>
              <a:rPr lang="en-US" dirty="0"/>
              <a:t>While services have long escaped careful study and analysis, the revival of interest can be traced back to the German economist </a:t>
            </a:r>
            <a:r>
              <a:rPr lang="en-US" b="1" dirty="0"/>
              <a:t>Friedrich List</a:t>
            </a:r>
            <a:r>
              <a:rPr lang="en-US" dirty="0"/>
              <a:t>, who investigated the evolutionary process of growing economies in three stages, culminating in the "commerce"-inclusive stage, which is characterized by a major share of the service sector in total production and consumption.</a:t>
            </a:r>
          </a:p>
        </p:txBody>
      </p:sp>
    </p:spTree>
    <p:extLst>
      <p:ext uri="{BB962C8B-B14F-4D97-AF65-F5344CB8AC3E}">
        <p14:creationId xmlns:p14="http://schemas.microsoft.com/office/powerpoint/2010/main" val="858742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18EA-7971-17FD-81D5-232D7E6F3DB6}"/>
              </a:ext>
            </a:extLst>
          </p:cNvPr>
          <p:cNvSpPr>
            <a:spLocks noGrp="1"/>
          </p:cNvSpPr>
          <p:nvPr>
            <p:ph type="title"/>
          </p:nvPr>
        </p:nvSpPr>
        <p:spPr>
          <a:xfrm>
            <a:off x="0" y="0"/>
            <a:ext cx="12192000" cy="924559"/>
          </a:xfrm>
        </p:spPr>
        <p:txBody>
          <a:bodyPr>
            <a:normAutofit/>
          </a:bodyPr>
          <a:lstStyle/>
          <a:p>
            <a:pPr algn="ctr"/>
            <a:r>
              <a:rPr lang="en-US" dirty="0" err="1"/>
              <a:t>Contd</a:t>
            </a:r>
            <a:r>
              <a:rPr lang="en-US" dirty="0"/>
              <a:t>…</a:t>
            </a:r>
          </a:p>
        </p:txBody>
      </p:sp>
      <p:sp>
        <p:nvSpPr>
          <p:cNvPr id="3" name="Content Placeholder 2">
            <a:extLst>
              <a:ext uri="{FF2B5EF4-FFF2-40B4-BE49-F238E27FC236}">
                <a16:creationId xmlns:a16="http://schemas.microsoft.com/office/drawing/2014/main" id="{623D4137-DC15-3A3F-2805-69AEFF1B7CD2}"/>
              </a:ext>
            </a:extLst>
          </p:cNvPr>
          <p:cNvSpPr>
            <a:spLocks noGrp="1"/>
          </p:cNvSpPr>
          <p:nvPr>
            <p:ph idx="1"/>
          </p:nvPr>
        </p:nvSpPr>
        <p:spPr>
          <a:xfrm>
            <a:off x="0" y="924560"/>
            <a:ext cx="12192000" cy="5933439"/>
          </a:xfrm>
        </p:spPr>
        <p:txBody>
          <a:bodyPr/>
          <a:lstStyle/>
          <a:p>
            <a:pPr>
              <a:buFont typeface="Wingdings" panose="05000000000000000000" pitchFamily="2" charset="2"/>
              <a:buChar char="Ø"/>
            </a:pPr>
            <a:r>
              <a:rPr lang="en-US" dirty="0"/>
              <a:t>Commonly associated with the notion of three evolutionary stages are the economists </a:t>
            </a:r>
            <a:r>
              <a:rPr lang="en-US" b="1" dirty="0"/>
              <a:t>Allan Fishes </a:t>
            </a:r>
            <a:r>
              <a:rPr lang="en-US" dirty="0"/>
              <a:t>and </a:t>
            </a:r>
            <a:r>
              <a:rPr lang="en-US" b="1" dirty="0"/>
              <a:t>Colin </a:t>
            </a:r>
            <a:r>
              <a:rPr lang="en-US" b="1" dirty="0" err="1"/>
              <a:t>Clarki</a:t>
            </a:r>
            <a:r>
              <a:rPr lang="en-US" dirty="0"/>
              <a:t> who in the 1930s and 1940s proposed a breakdown of the economy into three sectors: </a:t>
            </a:r>
          </a:p>
          <a:p>
            <a:pPr marL="0" indent="0">
              <a:buNone/>
            </a:pPr>
            <a:r>
              <a:rPr lang="en-US" dirty="0"/>
              <a:t>	-the primary sector, consisting of agricultural and other natural resource industries, </a:t>
            </a:r>
          </a:p>
          <a:p>
            <a:pPr marL="0" indent="0">
              <a:buNone/>
            </a:pPr>
            <a:r>
              <a:rPr lang="en-US" dirty="0"/>
              <a:t>	-the secondary sector, containing the manufacturing businesses and</a:t>
            </a:r>
          </a:p>
          <a:p>
            <a:pPr marL="0" indent="0">
              <a:buNone/>
            </a:pPr>
            <a:r>
              <a:rPr lang="en-US" dirty="0"/>
              <a:t>	-the tertiary sector, covering services.</a:t>
            </a:r>
          </a:p>
          <a:p>
            <a:pPr>
              <a:buFont typeface="Wingdings" panose="05000000000000000000" pitchFamily="2" charset="2"/>
              <a:buChar char="Ø"/>
            </a:pPr>
            <a:r>
              <a:rPr lang="en-US" dirty="0"/>
              <a:t>Pursuant to this three-sector model, a so-called "structural shift" or tertiarization of economic activity can be observed, characterized by a gradual shift in employment and output from the primary and secondary to the tertiary sector, leading to the emergence of the so-called "service economy" or "postindustrial society“. </a:t>
            </a:r>
          </a:p>
        </p:txBody>
      </p:sp>
    </p:spTree>
    <p:extLst>
      <p:ext uri="{BB962C8B-B14F-4D97-AF65-F5344CB8AC3E}">
        <p14:creationId xmlns:p14="http://schemas.microsoft.com/office/powerpoint/2010/main" val="2851444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18EA-7971-17FD-81D5-232D7E6F3DB6}"/>
              </a:ext>
            </a:extLst>
          </p:cNvPr>
          <p:cNvSpPr>
            <a:spLocks noGrp="1"/>
          </p:cNvSpPr>
          <p:nvPr>
            <p:ph type="title"/>
          </p:nvPr>
        </p:nvSpPr>
        <p:spPr>
          <a:xfrm>
            <a:off x="0" y="0"/>
            <a:ext cx="12192000" cy="924559"/>
          </a:xfrm>
        </p:spPr>
        <p:txBody>
          <a:bodyPr>
            <a:normAutofit fontScale="90000"/>
          </a:bodyPr>
          <a:lstStyle/>
          <a:p>
            <a:r>
              <a:rPr lang="en-US" sz="5400" dirty="0"/>
              <a:t>The Role and Importance of the Service Sector</a:t>
            </a:r>
            <a:endParaRPr lang="en-US" dirty="0"/>
          </a:p>
        </p:txBody>
      </p:sp>
      <p:sp>
        <p:nvSpPr>
          <p:cNvPr id="3" name="Content Placeholder 2">
            <a:extLst>
              <a:ext uri="{FF2B5EF4-FFF2-40B4-BE49-F238E27FC236}">
                <a16:creationId xmlns:a16="http://schemas.microsoft.com/office/drawing/2014/main" id="{623D4137-DC15-3A3F-2805-69AEFF1B7CD2}"/>
              </a:ext>
            </a:extLst>
          </p:cNvPr>
          <p:cNvSpPr>
            <a:spLocks noGrp="1"/>
          </p:cNvSpPr>
          <p:nvPr>
            <p:ph idx="1"/>
          </p:nvPr>
        </p:nvSpPr>
        <p:spPr>
          <a:xfrm>
            <a:off x="0" y="924560"/>
            <a:ext cx="12192000" cy="5933439"/>
          </a:xfrm>
        </p:spPr>
        <p:txBody>
          <a:bodyPr/>
          <a:lstStyle/>
          <a:p>
            <a:pPr algn="just">
              <a:buFont typeface="Wingdings" panose="05000000000000000000" pitchFamily="2" charset="2"/>
              <a:buChar char="Ø"/>
            </a:pPr>
            <a:r>
              <a:rPr lang="en-US" dirty="0"/>
              <a:t>The rapid expansion of the service sector ("services explosion") and the steady significant growth of trade in services are indeed the most prominent features of economic development in the Western world in the last three decades." </a:t>
            </a:r>
          </a:p>
          <a:p>
            <a:pPr algn="just">
              <a:buFont typeface="Wingdings" panose="05000000000000000000" pitchFamily="2" charset="2"/>
              <a:buChar char="Ø"/>
            </a:pPr>
            <a:r>
              <a:rPr lang="en-US" dirty="0"/>
              <a:t>Services have been the fastest growing component of cross-border trade and investment activity." </a:t>
            </a:r>
          </a:p>
          <a:p>
            <a:pPr algn="just">
              <a:buFont typeface="Wingdings" panose="05000000000000000000" pitchFamily="2" charset="2"/>
              <a:buChar char="Ø"/>
            </a:pPr>
            <a:r>
              <a:rPr lang="en-US" dirty="0"/>
              <a:t>Dynamic service industries as well as a distinctive service infrastructure constitute major factors in abiding and enhancing economic growth and provide fertile ground for innovation.’</a:t>
            </a:r>
          </a:p>
          <a:p>
            <a:pPr algn="just">
              <a:buFont typeface="Wingdings" panose="05000000000000000000" pitchFamily="2" charset="2"/>
              <a:buChar char="Ø"/>
            </a:pPr>
            <a:r>
              <a:rPr lang="en-US" dirty="0"/>
              <a:t>Service industries facilitate every aspect of social, political and economic life. It is difficult to think of efficient economic activity without the supply of services like transportation, communications, basic utilities, etc." </a:t>
            </a:r>
          </a:p>
          <a:p>
            <a:pPr algn="just">
              <a:buFont typeface="Wingdings" panose="05000000000000000000" pitchFamily="2" charset="2"/>
              <a:buChar char="Ø"/>
            </a:pPr>
            <a:r>
              <a:rPr lang="en-US" dirty="0"/>
              <a:t>In today's global marketplace, service industries in developed as well as in developing countries dominate the economic landscape and are indeed of paramount significance for the respective economies in terms of production, investment, international trade, etc. and, in fact, contribute more to GDP and employment than any other sector.</a:t>
            </a:r>
          </a:p>
          <a:p>
            <a:pPr algn="just">
              <a:buFont typeface="Wingdings" panose="05000000000000000000" pitchFamily="2" charset="2"/>
              <a:buChar char="Ø"/>
            </a:pPr>
            <a:endParaRPr lang="en-US" dirty="0"/>
          </a:p>
        </p:txBody>
      </p:sp>
    </p:spTree>
    <p:extLst>
      <p:ext uri="{BB962C8B-B14F-4D97-AF65-F5344CB8AC3E}">
        <p14:creationId xmlns:p14="http://schemas.microsoft.com/office/powerpoint/2010/main" val="860292179"/>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Metropolitan</Template>
  <TotalTime>31066</TotalTime>
  <Words>7899</Words>
  <Application>Microsoft Office PowerPoint</Application>
  <PresentationFormat>Widescreen</PresentationFormat>
  <Paragraphs>228</Paragraphs>
  <Slides>39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Arial</vt:lpstr>
      <vt:lpstr>Ariel</vt:lpstr>
      <vt:lpstr>Calibri</vt:lpstr>
      <vt:lpstr>Calibri Light</vt:lpstr>
      <vt:lpstr>Museo Sans 300</vt:lpstr>
      <vt:lpstr>Museo Sans 700</vt:lpstr>
      <vt:lpstr>Oxygen</vt:lpstr>
      <vt:lpstr>Roboto</vt:lpstr>
      <vt:lpstr>Wingdings</vt:lpstr>
      <vt:lpstr>Metropolitan</vt:lpstr>
      <vt:lpstr>International Trade and Importance of Maritime Transport</vt:lpstr>
      <vt:lpstr>Introduction</vt:lpstr>
      <vt:lpstr> Why is shipping the most important means of universal transport ? </vt:lpstr>
      <vt:lpstr>PowerPoint Presentation</vt:lpstr>
      <vt:lpstr>Maritime Shipping as a Driver of Globalization</vt:lpstr>
      <vt:lpstr>Trade in Services and World Economic Growth</vt:lpstr>
      <vt:lpstr>Services in Economic Theory</vt:lpstr>
      <vt:lpstr>Contd…</vt:lpstr>
      <vt:lpstr>The Role and Importance of the Service Sector</vt:lpstr>
      <vt:lpstr>Contd…</vt:lpstr>
      <vt:lpstr>Reasons for the Tertiarization of Economies</vt:lpstr>
      <vt:lpstr>Contd…</vt:lpstr>
      <vt:lpstr>The Economic Definition of Services</vt:lpstr>
      <vt:lpstr>PowerPoint Presentation</vt:lpstr>
      <vt:lpstr>Maritime Shipping as a Driver of Globalization</vt:lpstr>
      <vt:lpstr>Ongoing Growth of International Trade</vt:lpstr>
      <vt:lpstr>International Trade and Maritime Shipping Services</vt:lpstr>
      <vt:lpstr>PowerPoint Presentation</vt:lpstr>
      <vt:lpstr>PowerPoint Presentation</vt:lpstr>
      <vt:lpstr>PowerPoint Presentation</vt:lpstr>
      <vt:lpstr>PowerPoint Presentation</vt:lpstr>
      <vt:lpstr>PowerPoint Presentation</vt:lpstr>
      <vt:lpstr>PowerPoint Presentation</vt:lpstr>
      <vt:lpstr>Regulations Concerning Maritime Safety, Environment and Labor Standards</vt:lpstr>
      <vt:lpstr>IMO Conventions</vt:lpstr>
      <vt:lpstr>SOLAS Convention</vt:lpstr>
      <vt:lpstr>MARPOL </vt:lpstr>
      <vt:lpstr>STCW</vt:lpstr>
      <vt:lpstr>The International Law of the Sea</vt:lpstr>
      <vt:lpstr>International Trade Law: Rules for Commercial Operations and Practices in the Maritime Transport Sector </vt:lpstr>
      <vt:lpstr>PowerPoint Presentation</vt:lpstr>
      <vt:lpstr>The Global Level: Liberalization Efforts by International Organizations</vt:lpstr>
      <vt:lpstr>PowerPoint Presentation</vt:lpstr>
      <vt:lpstr>PowerPoint Presentation</vt:lpstr>
      <vt:lpstr>Introduction</vt:lpstr>
      <vt:lpstr> Treatment of the Maritime Transport in WTO Negotiations </vt:lpstr>
      <vt:lpstr>PowerPoint Presentation</vt:lpstr>
      <vt:lpstr>Annex 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Trade and Importance of Maritime Transport</dc:title>
  <dc:creator>Rajeev Ranjan</dc:creator>
  <cp:lastModifiedBy>Rajeev Ranjan</cp:lastModifiedBy>
  <cp:revision>4</cp:revision>
  <dcterms:created xsi:type="dcterms:W3CDTF">2022-03-15T22:23:37Z</dcterms:created>
  <dcterms:modified xsi:type="dcterms:W3CDTF">2022-07-01T16:52:08Z</dcterms:modified>
</cp:coreProperties>
</file>